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64" r:id="rId1"/>
  </p:sldMasterIdLst>
  <p:notesMasterIdLst>
    <p:notesMasterId r:id="rId18"/>
  </p:notesMasterIdLst>
  <p:handoutMasterIdLst>
    <p:handoutMasterId r:id="rId19"/>
  </p:handoutMasterIdLst>
  <p:sldIdLst>
    <p:sldId id="284" r:id="rId2"/>
    <p:sldId id="292" r:id="rId3"/>
    <p:sldId id="286" r:id="rId4"/>
    <p:sldId id="287" r:id="rId5"/>
    <p:sldId id="321" r:id="rId6"/>
    <p:sldId id="289" r:id="rId7"/>
    <p:sldId id="323" r:id="rId8"/>
    <p:sldId id="322" r:id="rId9"/>
    <p:sldId id="316" r:id="rId10"/>
    <p:sldId id="319" r:id="rId11"/>
    <p:sldId id="302" r:id="rId12"/>
    <p:sldId id="327" r:id="rId13"/>
    <p:sldId id="328" r:id="rId14"/>
    <p:sldId id="294" r:id="rId15"/>
    <p:sldId id="295" r:id="rId16"/>
    <p:sldId id="283" r:id="rId17"/>
  </p:sldIdLst>
  <p:sldSz cx="9144000" cy="6858000" type="screen4x3"/>
  <p:notesSz cx="6831013" cy="9117013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72">
          <p15:clr>
            <a:srgbClr val="A4A3A4"/>
          </p15:clr>
        </p15:guide>
        <p15:guide id="2" pos="2152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A25A"/>
    <a:srgbClr val="0000CC"/>
    <a:srgbClr val="0000FF"/>
    <a:srgbClr val="00CC00"/>
    <a:srgbClr val="F6E6EA"/>
    <a:srgbClr val="FAE2F6"/>
    <a:srgbClr val="170981"/>
    <a:srgbClr val="12132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277" autoAdjust="0"/>
    <p:restoredTop sz="94385" autoAdjust="0"/>
  </p:normalViewPr>
  <p:slideViewPr>
    <p:cSldViewPr>
      <p:cViewPr varScale="1">
        <p:scale>
          <a:sx n="77" d="100"/>
          <a:sy n="77" d="100"/>
        </p:scale>
        <p:origin x="1314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>
      <p:cViewPr varScale="1">
        <p:scale>
          <a:sx n="38" d="100"/>
          <a:sy n="38" d="100"/>
        </p:scale>
        <p:origin x="-1530" y="-72"/>
      </p:cViewPr>
      <p:guideLst>
        <p:guide orient="horz" pos="2872"/>
        <p:guide pos="2152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60688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129" tIns="45565" rIns="91129" bIns="45565" numCol="1" anchor="t" anchorCtr="0" compatLnSpc="1">
            <a:prstTxWarp prst="textNoShape">
              <a:avLst/>
            </a:prstTxWarp>
          </a:bodyPr>
          <a:lstStyle>
            <a:lvl1pPr algn="l" defTabSz="911225" rtl="0" eaLnBrk="0" hangingPunct="0">
              <a:defRPr sz="1200">
                <a:latin typeface="Times New Roman" pitchFamily="4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390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70325" y="0"/>
            <a:ext cx="2960688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129" tIns="45565" rIns="91129" bIns="45565" numCol="1" anchor="t" anchorCtr="0" compatLnSpc="1">
            <a:prstTxWarp prst="textNoShape">
              <a:avLst/>
            </a:prstTxWarp>
          </a:bodyPr>
          <a:lstStyle>
            <a:lvl1pPr algn="r" defTabSz="911225" rtl="0" eaLnBrk="0" hangingPunct="0">
              <a:defRPr sz="1200">
                <a:latin typeface="Times New Roman" pitchFamily="4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390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61400"/>
            <a:ext cx="2960688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129" tIns="45565" rIns="91129" bIns="45565" numCol="1" anchor="b" anchorCtr="0" compatLnSpc="1">
            <a:prstTxWarp prst="textNoShape">
              <a:avLst/>
            </a:prstTxWarp>
          </a:bodyPr>
          <a:lstStyle>
            <a:lvl1pPr algn="l" defTabSz="911225" rtl="0" eaLnBrk="0" hangingPunct="0">
              <a:defRPr sz="1200">
                <a:latin typeface="Times New Roman" pitchFamily="4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390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70325" y="8661400"/>
            <a:ext cx="2960688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129" tIns="45565" rIns="91129" bIns="45565" numCol="1" anchor="b" anchorCtr="0" compatLnSpc="1">
            <a:prstTxWarp prst="textNoShape">
              <a:avLst/>
            </a:prstTxWarp>
          </a:bodyPr>
          <a:lstStyle>
            <a:lvl1pPr algn="r" defTabSz="911225" rtl="0" eaLnBrk="0" hangingPunct="0">
              <a:defRPr sz="12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fld id="{36AF6E34-4F12-43EE-98F5-0F128A1DE296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736762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60688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129" tIns="45565" rIns="91129" bIns="45565" numCol="1" anchor="t" anchorCtr="0" compatLnSpc="1">
            <a:prstTxWarp prst="textNoShape">
              <a:avLst/>
            </a:prstTxWarp>
          </a:bodyPr>
          <a:lstStyle>
            <a:lvl1pPr algn="l" defTabSz="911225" rtl="0" eaLnBrk="0" hangingPunct="0">
              <a:defRPr sz="1200">
                <a:latin typeface="Times New Roman" pitchFamily="4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70325" y="0"/>
            <a:ext cx="2960688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129" tIns="45565" rIns="91129" bIns="45565" numCol="1" anchor="t" anchorCtr="0" compatLnSpc="1">
            <a:prstTxWarp prst="textNoShape">
              <a:avLst/>
            </a:prstTxWarp>
          </a:bodyPr>
          <a:lstStyle>
            <a:lvl1pPr algn="r" defTabSz="911225" rtl="0" eaLnBrk="0" hangingPunct="0">
              <a:defRPr sz="1200">
                <a:latin typeface="Times New Roman" pitchFamily="4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36650" y="684213"/>
            <a:ext cx="4557713" cy="34178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1225" y="4330700"/>
            <a:ext cx="5008563" cy="410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129" tIns="45565" rIns="91129" bIns="4556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61400"/>
            <a:ext cx="2960688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129" tIns="45565" rIns="91129" bIns="45565" numCol="1" anchor="b" anchorCtr="0" compatLnSpc="1">
            <a:prstTxWarp prst="textNoShape">
              <a:avLst/>
            </a:prstTxWarp>
          </a:bodyPr>
          <a:lstStyle>
            <a:lvl1pPr algn="l" defTabSz="911225" rtl="0" eaLnBrk="0" hangingPunct="0">
              <a:defRPr sz="1200">
                <a:latin typeface="Times New Roman" pitchFamily="4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70325" y="8661400"/>
            <a:ext cx="2960688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129" tIns="45565" rIns="91129" bIns="45565" numCol="1" anchor="b" anchorCtr="0" compatLnSpc="1">
            <a:prstTxWarp prst="textNoShape">
              <a:avLst/>
            </a:prstTxWarp>
          </a:bodyPr>
          <a:lstStyle>
            <a:lvl1pPr algn="r" defTabSz="911225" rtl="0" eaLnBrk="0" hangingPunct="0">
              <a:defRPr sz="12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fld id="{385F10CA-50C6-4DB4-A383-3C8638D000E0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361143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>
                <a:latin typeface="Times New Roman" pitchFamily="18" charset="0"/>
              </a:rPr>
              <a:t>Chapter 7</a:t>
            </a:r>
          </a:p>
        </p:txBody>
      </p:sp>
      <p:sp>
        <p:nvSpPr>
          <p:cNvPr id="26627" name="Rectangle 6"/>
          <p:cNvSpPr>
            <a:spLocks noGrp="1" noChangeArrowheads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>
                <a:latin typeface="Times New Roman" pitchFamily="18" charset="0"/>
              </a:rPr>
              <a:t>Intro to OOP w/Java--Wu</a:t>
            </a:r>
          </a:p>
        </p:txBody>
      </p:sp>
      <p:sp>
        <p:nvSpPr>
          <p:cNvPr id="1638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ja-JP" smtClean="0"/>
              <a:t>Chapter 7 -</a:t>
            </a:r>
            <a:fld id="{CF06C886-0BF0-4ED8-A037-A26E285C32BE}" type="slidenum">
              <a:rPr lang="en-US" altLang="ja-JP" smtClean="0"/>
              <a:pPr>
                <a:spcBef>
                  <a:spcPct val="0"/>
                </a:spcBef>
              </a:pPr>
              <a:t>11</a:t>
            </a:fld>
            <a:endParaRPr lang="en-US" altLang="ja-JP" smtClean="0"/>
          </a:p>
        </p:txBody>
      </p:sp>
      <p:sp>
        <p:nvSpPr>
          <p:cNvPr id="1638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9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ar-SA" altLang="en-US" sz="1000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64043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>
                <a:latin typeface="Times New Roman" pitchFamily="18" charset="0"/>
              </a:rPr>
              <a:t>Chapter 7</a:t>
            </a:r>
          </a:p>
        </p:txBody>
      </p:sp>
      <p:sp>
        <p:nvSpPr>
          <p:cNvPr id="26627" name="Rectangle 6"/>
          <p:cNvSpPr>
            <a:spLocks noGrp="1" noChangeArrowheads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>
                <a:latin typeface="Times New Roman" pitchFamily="18" charset="0"/>
              </a:rPr>
              <a:t>Intro to OOP w/Java--Wu</a:t>
            </a:r>
          </a:p>
        </p:txBody>
      </p:sp>
      <p:sp>
        <p:nvSpPr>
          <p:cNvPr id="1843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ja-JP" smtClean="0"/>
              <a:t>Chapter 7 -</a:t>
            </a:r>
            <a:fld id="{E1875A7D-1C9F-4D3B-9249-8B44DC2C7E19}" type="slidenum">
              <a:rPr lang="en-US" altLang="ja-JP" smtClean="0"/>
              <a:pPr>
                <a:spcBef>
                  <a:spcPct val="0"/>
                </a:spcBef>
              </a:pPr>
              <a:t>12</a:t>
            </a:fld>
            <a:endParaRPr lang="en-US" altLang="ja-JP" smtClean="0"/>
          </a:p>
        </p:txBody>
      </p:sp>
      <p:sp>
        <p:nvSpPr>
          <p:cNvPr id="1843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ar-SA" altLang="en-US" sz="1000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02126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>
                <a:solidFill>
                  <a:srgbClr val="000000"/>
                </a:solidFill>
                <a:latin typeface="Times New Roman" pitchFamily="18" charset="0"/>
              </a:rPr>
              <a:t>Chapter 7</a:t>
            </a:r>
          </a:p>
        </p:txBody>
      </p:sp>
      <p:sp>
        <p:nvSpPr>
          <p:cNvPr id="26627" name="Rectangle 6"/>
          <p:cNvSpPr>
            <a:spLocks noGrp="1" noChangeArrowheads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>
                <a:solidFill>
                  <a:srgbClr val="000000"/>
                </a:solidFill>
                <a:latin typeface="Times New Roman" pitchFamily="18" charset="0"/>
              </a:rPr>
              <a:t>Intro to OOP w/Java--Wu</a:t>
            </a:r>
          </a:p>
        </p:txBody>
      </p:sp>
      <p:sp>
        <p:nvSpPr>
          <p:cNvPr id="2048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ja-JP" smtClean="0">
                <a:solidFill>
                  <a:srgbClr val="000000"/>
                </a:solidFill>
              </a:rPr>
              <a:t>Chapter 7 -</a:t>
            </a:r>
            <a:fld id="{85498041-E188-4288-88E1-2A539BFE11CE}" type="slidenum">
              <a:rPr lang="en-US" altLang="ja-JP" smtClean="0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13</a:t>
            </a:fld>
            <a:endParaRPr lang="en-US" altLang="ja-JP" smtClean="0">
              <a:solidFill>
                <a:srgbClr val="000000"/>
              </a:solidFill>
            </a:endParaRPr>
          </a:p>
        </p:txBody>
      </p:sp>
      <p:sp>
        <p:nvSpPr>
          <p:cNvPr id="2048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ar-SA" altLang="en-US" sz="1000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53284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09800" y="2728913"/>
            <a:ext cx="6096000" cy="776287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2954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038600" y="5486400"/>
            <a:ext cx="19050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1" hangingPunct="1">
              <a:defRPr sz="1400">
                <a:solidFill>
                  <a:schemeClr val="bg2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AE06CA36-3659-42FB-B851-85075B7B2FC9}" type="datetime4">
              <a:rPr lang="en-US"/>
              <a:pPr>
                <a:defRPr/>
              </a:pPr>
              <a:t>February 15, 2018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302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4619833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57988" y="214313"/>
            <a:ext cx="1997075" cy="5918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214313"/>
            <a:ext cx="5843588" cy="5918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3087065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214313"/>
            <a:ext cx="7307263" cy="62388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762000" y="1371600"/>
            <a:ext cx="3752850" cy="476091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7250" y="1371600"/>
            <a:ext cx="3754438" cy="476091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5594761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9723892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018837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1371600"/>
            <a:ext cx="3752850" cy="47609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7250" y="1371600"/>
            <a:ext cx="3754438" cy="47609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8703320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1326489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8026532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508603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856731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ar-SA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042954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47800" y="214313"/>
            <a:ext cx="7307263" cy="623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0" y="1371600"/>
            <a:ext cx="7659688" cy="4760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4" r:id="rId1"/>
    <p:sldLayoutId id="2147483873" r:id="rId2"/>
    <p:sldLayoutId id="2147483874" r:id="rId3"/>
    <p:sldLayoutId id="2147483875" r:id="rId4"/>
    <p:sldLayoutId id="2147483876" r:id="rId5"/>
    <p:sldLayoutId id="2147483877" r:id="rId6"/>
    <p:sldLayoutId id="2147483878" r:id="rId7"/>
    <p:sldLayoutId id="2147483879" r:id="rId8"/>
    <p:sldLayoutId id="2147483880" r:id="rId9"/>
    <p:sldLayoutId id="2147483881" r:id="rId10"/>
    <p:sldLayoutId id="2147483882" r:id="rId11"/>
    <p:sldLayoutId id="2147483883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ahoma" pitchFamily="34" charset="0"/>
          <a:cs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ahoma" pitchFamily="34" charset="0"/>
          <a:cs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ahoma" pitchFamily="34" charset="0"/>
          <a:cs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ahoma" pitchFamily="34" charset="0"/>
          <a:cs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ahoma" pitchFamily="34" charset="0"/>
          <a:cs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ahoma" pitchFamily="34" charset="0"/>
          <a:cs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ahoma" pitchFamily="34" charset="0"/>
          <a:cs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ahoma" pitchFamily="34" charset="0"/>
          <a:cs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9900"/>
        </a:buClr>
        <a:buSzPct val="60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50000"/>
        <a:buFont typeface="Wingdings" panose="05000000000000000000" pitchFamily="2" charset="2"/>
        <a:buChar char="n"/>
        <a:defRPr sz="16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55000"/>
        <a:buFont typeface="Wingdings" panose="05000000000000000000" pitchFamily="2" charset="2"/>
        <a:buChar char="n"/>
        <a:defRPr sz="12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50000"/>
        <a:buFont typeface="Wingdings" panose="05000000000000000000" pitchFamily="2" charset="2"/>
        <a:buChar char="n"/>
        <a:defRPr sz="12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50000"/>
        <a:buFont typeface="Wingdings" pitchFamily="2" charset="2"/>
        <a:buChar char="n"/>
        <a:defRPr sz="12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50000"/>
        <a:buFont typeface="Wingdings" pitchFamily="2" charset="2"/>
        <a:buChar char="n"/>
        <a:defRPr sz="12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50000"/>
        <a:buFont typeface="Wingdings" pitchFamily="2" charset="2"/>
        <a:buChar char="n"/>
        <a:defRPr sz="12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50000"/>
        <a:buFont typeface="Wingdings" pitchFamily="2" charset="2"/>
        <a:buChar char="n"/>
        <a:defRPr sz="12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png"/><Relationship Id="rId4" Type="http://schemas.openxmlformats.org/officeDocument/2006/relationships/oleObject" Target="../embeddings/oleObject1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9"/>
          <p:cNvSpPr>
            <a:spLocks noChangeArrowheads="1"/>
          </p:cNvSpPr>
          <p:nvPr/>
        </p:nvSpPr>
        <p:spPr bwMode="auto">
          <a:xfrm>
            <a:off x="5270500" y="5321300"/>
            <a:ext cx="3429000" cy="4826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r" rtl="1" eaLnBrk="1" hangingPunct="1">
              <a:spcBef>
                <a:spcPct val="0"/>
              </a:spcBef>
              <a:buClrTx/>
              <a:buSzTx/>
              <a:buFontTx/>
              <a:buNone/>
            </a:pPr>
            <a:endParaRPr lang="ar-SA" altLang="en-US" sz="1800"/>
          </a:p>
        </p:txBody>
      </p:sp>
      <p:sp>
        <p:nvSpPr>
          <p:cNvPr id="5123" name="Text Box 10"/>
          <p:cNvSpPr txBox="1">
            <a:spLocks noChangeArrowheads="1"/>
          </p:cNvSpPr>
          <p:nvPr/>
        </p:nvSpPr>
        <p:spPr bwMode="auto">
          <a:xfrm>
            <a:off x="1981200" y="1841500"/>
            <a:ext cx="6858000" cy="189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2800" b="1">
                <a:latin typeface="Arial" panose="020B0604020202020204" pitchFamily="34" charset="0"/>
              </a:rPr>
              <a:t>ICS102 </a:t>
            </a:r>
          </a:p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3600" b="1">
                <a:latin typeface="Arial" panose="020B0604020202020204" pitchFamily="34" charset="0"/>
              </a:rPr>
              <a:t>Lecture 7: While and Do-While loops</a:t>
            </a:r>
          </a:p>
        </p:txBody>
      </p:sp>
      <p:sp>
        <p:nvSpPr>
          <p:cNvPr id="5124" name="Text Box 11"/>
          <p:cNvSpPr txBox="1">
            <a:spLocks noChangeArrowheads="1"/>
          </p:cNvSpPr>
          <p:nvPr/>
        </p:nvSpPr>
        <p:spPr bwMode="auto">
          <a:xfrm>
            <a:off x="1219200" y="152400"/>
            <a:ext cx="79248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King Fahd University of Petroleum &amp; Minerals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College of Computer Science &amp; Engineering</a:t>
            </a:r>
            <a:endParaRPr lang="en-US" altLang="en-US"/>
          </a:p>
        </p:txBody>
      </p:sp>
      <p:sp>
        <p:nvSpPr>
          <p:cNvPr id="5125" name="Rectangle 12"/>
          <p:cNvSpPr>
            <a:spLocks noChangeArrowheads="1"/>
          </p:cNvSpPr>
          <p:nvPr/>
        </p:nvSpPr>
        <p:spPr bwMode="auto">
          <a:xfrm>
            <a:off x="2590800" y="1295400"/>
            <a:ext cx="50736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r" rtl="1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b="1">
                <a:latin typeface="Arial" panose="020B0604020202020204" pitchFamily="34" charset="0"/>
              </a:rPr>
              <a:t>Information &amp; Computer Science Department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Infinite loops</a:t>
            </a:r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7659688" cy="4760913"/>
          </a:xfrm>
        </p:spPr>
        <p:txBody>
          <a:bodyPr/>
          <a:lstStyle/>
          <a:p>
            <a:pPr eaLnBrk="1" hangingPunct="1"/>
            <a:r>
              <a:rPr lang="en-US" altLang="en-US" sz="2000" smtClean="0"/>
              <a:t>Equality operators (</a:t>
            </a:r>
            <a:r>
              <a:rPr lang="en-US" altLang="en-US" sz="2000" smtClean="0">
                <a:latin typeface="Courier New" panose="02070309020205020404" pitchFamily="49" charset="0"/>
                <a:cs typeface="Courier New" panose="02070309020205020404" pitchFamily="49" charset="0"/>
              </a:rPr>
              <a:t>==</a:t>
            </a:r>
            <a:r>
              <a:rPr lang="en-US" altLang="en-US" sz="2000" smtClean="0"/>
              <a:t>, </a:t>
            </a:r>
            <a:r>
              <a:rPr lang="en-US" altLang="en-US" sz="2000" smtClean="0">
                <a:latin typeface="Courier New" panose="02070309020205020404" pitchFamily="49" charset="0"/>
                <a:cs typeface="Courier New" panose="02070309020205020404" pitchFamily="49" charset="0"/>
              </a:rPr>
              <a:t>!=</a:t>
            </a:r>
            <a:r>
              <a:rPr lang="en-US" altLang="en-US" sz="2000" smtClean="0"/>
              <a:t>) with floating point numbers may also produce infinite loops. Because floating point numbers are approximated in the computer.</a:t>
            </a:r>
          </a:p>
          <a:p>
            <a:pPr eaLnBrk="1" hangingPunct="1"/>
            <a:endParaRPr lang="en-US" altLang="en-US" sz="2000" smtClean="0"/>
          </a:p>
          <a:p>
            <a:pPr eaLnBrk="1" hangingPunct="1"/>
            <a:endParaRPr lang="en-US" altLang="en-US" sz="2000" smtClean="0"/>
          </a:p>
          <a:p>
            <a:pPr eaLnBrk="1" hangingPunct="1"/>
            <a:endParaRPr lang="en-US" altLang="en-US" sz="2000" smtClean="0"/>
          </a:p>
          <a:p>
            <a:pPr eaLnBrk="1" hangingPunct="1"/>
            <a:endParaRPr lang="en-US" altLang="en-US" sz="2000" smtClean="0"/>
          </a:p>
          <a:p>
            <a:pPr eaLnBrk="1" hangingPunct="1"/>
            <a:endParaRPr lang="en-US" altLang="en-US" sz="1000" smtClean="0"/>
          </a:p>
          <a:p>
            <a:pPr eaLnBrk="1" hangingPunct="1"/>
            <a:r>
              <a:rPr lang="en-US" altLang="en-US" sz="2000" smtClean="0"/>
              <a:t>It outputs:</a:t>
            </a:r>
          </a:p>
        </p:txBody>
      </p:sp>
      <p:sp>
        <p:nvSpPr>
          <p:cNvPr id="65540" name="Text Box 4"/>
          <p:cNvSpPr txBox="1">
            <a:spLocks noChangeArrowheads="1"/>
          </p:cNvSpPr>
          <p:nvPr/>
        </p:nvSpPr>
        <p:spPr bwMode="auto">
          <a:xfrm>
            <a:off x="1447800" y="2268538"/>
            <a:ext cx="4343400" cy="147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double number = 0;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while(number != 1){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   System.out.println(number);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   number = number + 1.0/6.0;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</p:txBody>
      </p:sp>
      <p:sp>
        <p:nvSpPr>
          <p:cNvPr id="65541" name="Text Box 5"/>
          <p:cNvSpPr txBox="1">
            <a:spLocks noChangeArrowheads="1"/>
          </p:cNvSpPr>
          <p:nvPr/>
        </p:nvSpPr>
        <p:spPr bwMode="auto">
          <a:xfrm>
            <a:off x="2743200" y="3810000"/>
            <a:ext cx="3810000" cy="28622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0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0.16666666666666666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0.3333333333333333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0.5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0.6666666666666666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0.8333333333333333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0.9999999999999999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1.1666666666666665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1.3333333333333333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...</a:t>
            </a:r>
          </a:p>
        </p:txBody>
      </p:sp>
      <p:sp>
        <p:nvSpPr>
          <p:cNvPr id="65543" name="Text Box 7"/>
          <p:cNvSpPr txBox="1">
            <a:spLocks noChangeArrowheads="1"/>
          </p:cNvSpPr>
          <p:nvPr/>
        </p:nvSpPr>
        <p:spPr bwMode="auto">
          <a:xfrm>
            <a:off x="6477000" y="2330450"/>
            <a:ext cx="17526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/>
              <a:t>In this case Use </a:t>
            </a: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&lt;=</a:t>
            </a:r>
            <a:r>
              <a:rPr lang="en-US" altLang="en-US" sz="1800"/>
              <a:t> </a:t>
            </a:r>
          </a:p>
        </p:txBody>
      </p:sp>
      <p:sp>
        <p:nvSpPr>
          <p:cNvPr id="65544" name="Line 8"/>
          <p:cNvSpPr>
            <a:spLocks noChangeShapeType="1"/>
          </p:cNvSpPr>
          <p:nvPr/>
        </p:nvSpPr>
        <p:spPr bwMode="auto">
          <a:xfrm flipH="1">
            <a:off x="4267200" y="2667000"/>
            <a:ext cx="17526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65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1000"/>
                                        <p:tgtEl>
                                          <p:spTgt spid="655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65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1000"/>
                                        <p:tgtEl>
                                          <p:spTgt spid="65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1000"/>
                                        <p:tgtEl>
                                          <p:spTgt spid="65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9" grpId="0" build="p"/>
      <p:bldP spid="65540" grpId="0"/>
      <p:bldP spid="65541" grpId="0" animBg="1"/>
      <p:bldP spid="65543" grpId="0"/>
      <p:bldP spid="6554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Date Placeholder 3"/>
          <p:cNvSpPr>
            <a:spLocks noGrp="1"/>
          </p:cNvSpPr>
          <p:nvPr>
            <p:ph type="dt" sz="quarter" idx="4294967295"/>
          </p:nvPr>
        </p:nvSpPr>
        <p:spPr bwMode="auto">
          <a:xfrm>
            <a:off x="152400" y="6324600"/>
            <a:ext cx="19050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ED40C29F-0394-4CF6-8B7B-7BA6D81862CF}" type="datetime4">
              <a:rPr lang="en-US" altLang="ja-JP" sz="1200">
                <a:latin typeface="Arial Narrow" panose="020B0606020202030204" pitchFamily="34" charset="0"/>
                <a:ea typeface="MS PGothic" panose="020B0600070205080204" pitchFamily="34" charset="-128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February 15, 2018</a:t>
            </a:fld>
            <a:endParaRPr lang="en-US" altLang="ja-JP" sz="1200">
              <a:latin typeface="Arial Narrow" panose="020B0606020202030204" pitchFamily="34" charset="0"/>
              <a:ea typeface="MS PGothic" panose="020B0600070205080204" pitchFamily="34" charset="-128"/>
            </a:endParaRPr>
          </a:p>
        </p:txBody>
      </p:sp>
      <p:sp>
        <p:nvSpPr>
          <p:cNvPr id="15363" name="Footer Placeholder 4"/>
          <p:cNvSpPr>
            <a:spLocks noGrp="1"/>
          </p:cNvSpPr>
          <p:nvPr>
            <p:ph type="ftr" sz="quarter" idx="4294967295"/>
          </p:nvPr>
        </p:nvSpPr>
        <p:spPr bwMode="auto">
          <a:xfrm>
            <a:off x="3200400" y="6324600"/>
            <a:ext cx="28956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ja-JP" sz="1200">
                <a:ea typeface="MS PGothic" panose="020B0600070205080204" pitchFamily="34" charset="-128"/>
              </a:rPr>
              <a:t>ICS102: while &amp; do-while</a:t>
            </a:r>
          </a:p>
        </p:txBody>
      </p:sp>
      <p:sp>
        <p:nvSpPr>
          <p:cNvPr id="15364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239000" y="6400800"/>
            <a:ext cx="19050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ja-JP" sz="1200">
                <a:ea typeface="MS PGothic" panose="020B0600070205080204" pitchFamily="34" charset="-128"/>
              </a:rPr>
              <a:t>Chapter 7 - </a:t>
            </a:r>
            <a:fld id="{47787352-893C-4092-8BB1-D35931B69AB8}" type="slidenum">
              <a:rPr lang="en-US" altLang="ja-JP" sz="1200">
                <a:ea typeface="MS PGothic" panose="020B0600070205080204" pitchFamily="34" charset="-128"/>
                <a:cs typeface="Tahoma" panose="020B0604030504040204" pitchFamily="34" charset="0"/>
              </a:rPr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11</a:t>
            </a:fld>
            <a:endParaRPr lang="en-US" altLang="ja-JP" sz="1200">
              <a:ea typeface="MS PGothic" panose="020B0600070205080204" pitchFamily="34" charset="-128"/>
            </a:endParaRPr>
          </a:p>
        </p:txBody>
      </p:sp>
      <p:sp>
        <p:nvSpPr>
          <p:cNvPr id="15365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2400" smtClean="0"/>
              <a:t>Using do-while loops in menu driven programs</a:t>
            </a:r>
          </a:p>
        </p:txBody>
      </p:sp>
      <p:sp>
        <p:nvSpPr>
          <p:cNvPr id="15367" name="Rectangle 7"/>
          <p:cNvSpPr>
            <a:spLocks noChangeArrowheads="1"/>
          </p:cNvSpPr>
          <p:nvPr/>
        </p:nvSpPr>
        <p:spPr bwMode="auto">
          <a:xfrm>
            <a:off x="1143000" y="762000"/>
            <a:ext cx="8001000" cy="5908675"/>
          </a:xfrm>
          <a:prstGeom prst="rect">
            <a:avLst/>
          </a:prstGeom>
          <a:noFill/>
          <a:ln w="9525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anchor="ctr">
            <a:spAutoFit/>
          </a:bodyPr>
          <a:lstStyle/>
          <a:p>
            <a:pPr rtl="1">
              <a:defRPr/>
            </a:pPr>
            <a:r>
              <a:rPr lang="en-US" sz="1400" dirty="0">
                <a:solidFill>
                  <a:srgbClr val="0000CC"/>
                </a:solidFill>
                <a:cs typeface="Arial" charset="0"/>
              </a:rPr>
              <a:t>import java.util.Scanner;</a:t>
            </a:r>
            <a:br>
              <a:rPr lang="en-US" sz="1400" dirty="0">
                <a:solidFill>
                  <a:srgbClr val="0000CC"/>
                </a:solidFill>
                <a:cs typeface="Arial" charset="0"/>
              </a:rPr>
            </a:br>
            <a:r>
              <a:rPr lang="en-US" sz="1400" dirty="0">
                <a:solidFill>
                  <a:srgbClr val="0000CC"/>
                </a:solidFill>
                <a:cs typeface="Arial" charset="0"/>
              </a:rPr>
              <a:t>public class MenuDrivenProgram{</a:t>
            </a:r>
            <a:br>
              <a:rPr lang="en-US" sz="1400" dirty="0">
                <a:solidFill>
                  <a:srgbClr val="0000CC"/>
                </a:solidFill>
                <a:cs typeface="Arial" charset="0"/>
              </a:rPr>
            </a:br>
            <a:r>
              <a:rPr lang="en-US" sz="1400" dirty="0">
                <a:solidFill>
                  <a:srgbClr val="0000CC"/>
                </a:solidFill>
                <a:cs typeface="Arial" charset="0"/>
              </a:rPr>
              <a:t>   public static void main(String[] args){</a:t>
            </a:r>
            <a:br>
              <a:rPr lang="en-US" sz="1400" dirty="0">
                <a:solidFill>
                  <a:srgbClr val="0000CC"/>
                </a:solidFill>
                <a:cs typeface="Arial" charset="0"/>
              </a:rPr>
            </a:br>
            <a:r>
              <a:rPr lang="en-US" sz="1400" dirty="0">
                <a:solidFill>
                  <a:srgbClr val="0000CC"/>
                </a:solidFill>
                <a:cs typeface="Arial" charset="0"/>
              </a:rPr>
              <a:t>      Scanner kbscanner = new Scanner(System.in);  int num1= 0, num2= 0, result, choice;     </a:t>
            </a:r>
            <a:br>
              <a:rPr lang="en-US" sz="1400" dirty="0">
                <a:solidFill>
                  <a:srgbClr val="0000CC"/>
                </a:solidFill>
                <a:cs typeface="Arial" charset="0"/>
              </a:rPr>
            </a:br>
            <a:r>
              <a:rPr lang="en-US" sz="1400" dirty="0">
                <a:solidFill>
                  <a:srgbClr val="0000CC"/>
                </a:solidFill>
                <a:cs typeface="Arial" charset="0"/>
              </a:rPr>
              <a:t>      do{</a:t>
            </a:r>
            <a:br>
              <a:rPr lang="en-US" sz="1400" dirty="0">
                <a:solidFill>
                  <a:srgbClr val="0000CC"/>
                </a:solidFill>
                <a:cs typeface="Arial" charset="0"/>
              </a:rPr>
            </a:br>
            <a:r>
              <a:rPr lang="en-US" sz="1400" dirty="0">
                <a:solidFill>
                  <a:srgbClr val="0000CC"/>
                </a:solidFill>
                <a:cs typeface="Arial" charset="0"/>
              </a:rPr>
              <a:t>         </a:t>
            </a:r>
            <a:r>
              <a:rPr lang="en-US" sz="1400" dirty="0" err="1" smtClean="0">
                <a:solidFill>
                  <a:srgbClr val="0000CC"/>
                </a:solidFill>
                <a:cs typeface="Arial" charset="0"/>
              </a:rPr>
              <a:t>System.out.print</a:t>
            </a:r>
            <a:r>
              <a:rPr lang="en-US" sz="1400" dirty="0" smtClean="0">
                <a:solidFill>
                  <a:srgbClr val="0000CC"/>
                </a:solidFill>
                <a:cs typeface="Arial" charset="0"/>
              </a:rPr>
              <a:t>("</a:t>
            </a:r>
            <a:r>
              <a:rPr lang="en-US" sz="1400" dirty="0">
                <a:solidFill>
                  <a:srgbClr val="0000CC"/>
                </a:solidFill>
                <a:cs typeface="Arial" charset="0"/>
              </a:rPr>
              <a:t>1. Addition\n2. Subtraction\n3. Multiplication\n4. Exit");         </a:t>
            </a:r>
            <a:br>
              <a:rPr lang="en-US" sz="1400" dirty="0">
                <a:solidFill>
                  <a:srgbClr val="0000CC"/>
                </a:solidFill>
                <a:cs typeface="Arial" charset="0"/>
              </a:rPr>
            </a:br>
            <a:r>
              <a:rPr lang="en-US" sz="1400" dirty="0">
                <a:solidFill>
                  <a:srgbClr val="0000CC"/>
                </a:solidFill>
                <a:cs typeface="Arial" charset="0"/>
              </a:rPr>
              <a:t>         System.out.println("Please select your choice: "); choice = kbscanner.nextInt( );         </a:t>
            </a:r>
            <a:br>
              <a:rPr lang="en-US" sz="1400" dirty="0">
                <a:solidFill>
                  <a:srgbClr val="0000CC"/>
                </a:solidFill>
                <a:cs typeface="Arial" charset="0"/>
              </a:rPr>
            </a:br>
            <a:r>
              <a:rPr lang="en-US" sz="1400" dirty="0">
                <a:solidFill>
                  <a:srgbClr val="0000CC"/>
                </a:solidFill>
                <a:cs typeface="Arial" charset="0"/>
              </a:rPr>
              <a:t>         switch(choice){</a:t>
            </a:r>
            <a:br>
              <a:rPr lang="en-US" sz="1400" dirty="0">
                <a:solidFill>
                  <a:srgbClr val="0000CC"/>
                </a:solidFill>
                <a:cs typeface="Arial" charset="0"/>
              </a:rPr>
            </a:br>
            <a:r>
              <a:rPr lang="en-US" sz="1400" dirty="0">
                <a:solidFill>
                  <a:srgbClr val="0000CC"/>
                </a:solidFill>
                <a:cs typeface="Arial" charset="0"/>
              </a:rPr>
              <a:t>            case 1: case 2: case 3: </a:t>
            </a:r>
            <a:r>
              <a:rPr lang="en-US" sz="1400" dirty="0" err="1" smtClean="0">
                <a:solidFill>
                  <a:srgbClr val="0000CC"/>
                </a:solidFill>
                <a:cs typeface="Arial" charset="0"/>
              </a:rPr>
              <a:t>System.out.print</a:t>
            </a:r>
            <a:r>
              <a:rPr lang="en-US" sz="1400" dirty="0" smtClean="0">
                <a:solidFill>
                  <a:srgbClr val="0000CC"/>
                </a:solidFill>
                <a:cs typeface="Arial" charset="0"/>
              </a:rPr>
              <a:t>("</a:t>
            </a:r>
            <a:r>
              <a:rPr lang="en-US" sz="1400" dirty="0">
                <a:solidFill>
                  <a:srgbClr val="0000CC"/>
                </a:solidFill>
                <a:cs typeface="Arial" charset="0"/>
              </a:rPr>
              <a:t>Enter two integers: ");</a:t>
            </a:r>
            <a:br>
              <a:rPr lang="en-US" sz="1400" dirty="0">
                <a:solidFill>
                  <a:srgbClr val="0000CC"/>
                </a:solidFill>
                <a:cs typeface="Arial" charset="0"/>
              </a:rPr>
            </a:br>
            <a:r>
              <a:rPr lang="en-US" sz="1400" dirty="0">
                <a:solidFill>
                  <a:srgbClr val="0000CC"/>
                </a:solidFill>
                <a:cs typeface="Arial" charset="0"/>
              </a:rPr>
              <a:t>                    num1 = kbscanner.nextInt(); num2 = kbscanner.nextInt();</a:t>
            </a:r>
            <a:br>
              <a:rPr lang="en-US" sz="1400" dirty="0">
                <a:solidFill>
                  <a:srgbClr val="0000CC"/>
                </a:solidFill>
                <a:cs typeface="Arial" charset="0"/>
              </a:rPr>
            </a:br>
            <a:r>
              <a:rPr lang="en-US" sz="1400" dirty="0">
                <a:solidFill>
                  <a:srgbClr val="0000CC"/>
                </a:solidFill>
                <a:cs typeface="Arial" charset="0"/>
              </a:rPr>
              <a:t>          }          </a:t>
            </a:r>
            <a:br>
              <a:rPr lang="en-US" sz="1400" dirty="0">
                <a:solidFill>
                  <a:srgbClr val="0000CC"/>
                </a:solidFill>
                <a:cs typeface="Arial" charset="0"/>
              </a:rPr>
            </a:br>
            <a:r>
              <a:rPr lang="en-US" sz="1400" dirty="0">
                <a:solidFill>
                  <a:srgbClr val="0000CC"/>
                </a:solidFill>
                <a:cs typeface="Arial" charset="0"/>
              </a:rPr>
              <a:t>          switch(choice){</a:t>
            </a:r>
            <a:br>
              <a:rPr lang="en-US" sz="1400" dirty="0">
                <a:solidFill>
                  <a:srgbClr val="0000CC"/>
                </a:solidFill>
                <a:cs typeface="Arial" charset="0"/>
              </a:rPr>
            </a:br>
            <a:r>
              <a:rPr lang="en-US" sz="1400" dirty="0">
                <a:solidFill>
                  <a:srgbClr val="0000CC"/>
                </a:solidFill>
                <a:cs typeface="Arial" charset="0"/>
              </a:rPr>
              <a:t>            case 1: System.out.println(num1 + " + " + num2 + " = " + (num1 + num2));break;</a:t>
            </a:r>
            <a:br>
              <a:rPr lang="en-US" sz="1400" dirty="0">
                <a:solidFill>
                  <a:srgbClr val="0000CC"/>
                </a:solidFill>
                <a:cs typeface="Arial" charset="0"/>
              </a:rPr>
            </a:br>
            <a:r>
              <a:rPr lang="en-US" sz="1400" dirty="0">
                <a:solidFill>
                  <a:srgbClr val="0000CC"/>
                </a:solidFill>
                <a:cs typeface="Arial" charset="0"/>
              </a:rPr>
              <a:t>            case 2: System.out.println(num1 + " - " + num2 + " = " + (num1 - num2));break;</a:t>
            </a:r>
            <a:br>
              <a:rPr lang="en-US" sz="1400" dirty="0">
                <a:solidFill>
                  <a:srgbClr val="0000CC"/>
                </a:solidFill>
                <a:cs typeface="Arial" charset="0"/>
              </a:rPr>
            </a:br>
            <a:r>
              <a:rPr lang="en-US" sz="1400" dirty="0">
                <a:solidFill>
                  <a:srgbClr val="0000CC"/>
                </a:solidFill>
                <a:cs typeface="Arial" charset="0"/>
              </a:rPr>
              <a:t>            case 3: System.out.println(num1 + " * " + num2 + " = " + (num1 * num2));break;</a:t>
            </a:r>
            <a:br>
              <a:rPr lang="en-US" sz="1400" dirty="0">
                <a:solidFill>
                  <a:srgbClr val="0000CC"/>
                </a:solidFill>
                <a:cs typeface="Arial" charset="0"/>
              </a:rPr>
            </a:br>
            <a:r>
              <a:rPr lang="en-US" sz="1400" dirty="0">
                <a:solidFill>
                  <a:srgbClr val="0000CC"/>
                </a:solidFill>
                <a:cs typeface="Arial" charset="0"/>
              </a:rPr>
              <a:t>            case 4: break;</a:t>
            </a:r>
            <a:br>
              <a:rPr lang="en-US" sz="1400" dirty="0">
                <a:solidFill>
                  <a:srgbClr val="0000CC"/>
                </a:solidFill>
                <a:cs typeface="Arial" charset="0"/>
              </a:rPr>
            </a:br>
            <a:r>
              <a:rPr lang="en-US" sz="1400" dirty="0">
                <a:solidFill>
                  <a:srgbClr val="0000CC"/>
                </a:solidFill>
                <a:cs typeface="Arial" charset="0"/>
              </a:rPr>
              <a:t>            default: System.out.println("Error: Invalid choice");</a:t>
            </a:r>
            <a:br>
              <a:rPr lang="en-US" sz="1400" dirty="0">
                <a:solidFill>
                  <a:srgbClr val="0000CC"/>
                </a:solidFill>
                <a:cs typeface="Arial" charset="0"/>
              </a:rPr>
            </a:br>
            <a:r>
              <a:rPr lang="en-US" sz="1400" dirty="0">
                <a:solidFill>
                  <a:srgbClr val="0000CC"/>
                </a:solidFill>
                <a:cs typeface="Arial" charset="0"/>
              </a:rPr>
              <a:t>          }           </a:t>
            </a:r>
            <a:br>
              <a:rPr lang="en-US" sz="1400" dirty="0">
                <a:solidFill>
                  <a:srgbClr val="0000CC"/>
                </a:solidFill>
                <a:cs typeface="Arial" charset="0"/>
              </a:rPr>
            </a:br>
            <a:r>
              <a:rPr lang="en-US" sz="1400" dirty="0">
                <a:solidFill>
                  <a:srgbClr val="0000CC"/>
                </a:solidFill>
                <a:cs typeface="Arial" charset="0"/>
              </a:rPr>
              <a:t>           kbscanner.nextLine( );  </a:t>
            </a:r>
            <a:r>
              <a:rPr lang="en-US" sz="1400" dirty="0">
                <a:solidFill>
                  <a:srgbClr val="C00000"/>
                </a:solidFill>
                <a:cs typeface="Arial" charset="0"/>
              </a:rPr>
              <a:t>// remove \n from input buffer</a:t>
            </a:r>
            <a:r>
              <a:rPr lang="en-US" sz="1400" dirty="0">
                <a:solidFill>
                  <a:srgbClr val="0000CC"/>
                </a:solidFill>
                <a:cs typeface="Arial" charset="0"/>
              </a:rPr>
              <a:t/>
            </a:r>
            <a:br>
              <a:rPr lang="en-US" sz="1400" dirty="0">
                <a:solidFill>
                  <a:srgbClr val="0000CC"/>
                </a:solidFill>
                <a:cs typeface="Arial" charset="0"/>
              </a:rPr>
            </a:br>
            <a:r>
              <a:rPr lang="en-US" sz="1400" dirty="0">
                <a:solidFill>
                  <a:srgbClr val="0000CC"/>
                </a:solidFill>
                <a:cs typeface="Arial" charset="0"/>
              </a:rPr>
              <a:t>           if(choice != 4){</a:t>
            </a:r>
            <a:br>
              <a:rPr lang="en-US" sz="1400" dirty="0">
                <a:solidFill>
                  <a:srgbClr val="0000CC"/>
                </a:solidFill>
                <a:cs typeface="Arial" charset="0"/>
              </a:rPr>
            </a:br>
            <a:r>
              <a:rPr lang="en-US" sz="1400" dirty="0">
                <a:solidFill>
                  <a:srgbClr val="0000CC"/>
                </a:solidFill>
                <a:cs typeface="Arial" charset="0"/>
              </a:rPr>
              <a:t>             System.out.println("Press Enter key to continue . . .");</a:t>
            </a:r>
            <a:br>
              <a:rPr lang="en-US" sz="1400" dirty="0">
                <a:solidFill>
                  <a:srgbClr val="0000CC"/>
                </a:solidFill>
                <a:cs typeface="Arial" charset="0"/>
              </a:rPr>
            </a:br>
            <a:r>
              <a:rPr lang="en-US" sz="1400" dirty="0">
                <a:solidFill>
                  <a:srgbClr val="0000CC"/>
                </a:solidFill>
                <a:cs typeface="Arial" charset="0"/>
              </a:rPr>
              <a:t>             kbscanner.nextLine( );  </a:t>
            </a:r>
            <a:br>
              <a:rPr lang="en-US" sz="1400" dirty="0">
                <a:solidFill>
                  <a:srgbClr val="0000CC"/>
                </a:solidFill>
                <a:cs typeface="Arial" charset="0"/>
              </a:rPr>
            </a:br>
            <a:r>
              <a:rPr lang="en-US" sz="1400" dirty="0">
                <a:solidFill>
                  <a:srgbClr val="0000CC"/>
                </a:solidFill>
                <a:cs typeface="Arial" charset="0"/>
              </a:rPr>
              <a:t>           }                  </a:t>
            </a:r>
            <a:br>
              <a:rPr lang="en-US" sz="1400" dirty="0">
                <a:solidFill>
                  <a:srgbClr val="0000CC"/>
                </a:solidFill>
                <a:cs typeface="Arial" charset="0"/>
              </a:rPr>
            </a:br>
            <a:r>
              <a:rPr lang="en-US" sz="1400" dirty="0">
                <a:solidFill>
                  <a:srgbClr val="0000CC"/>
                </a:solidFill>
                <a:cs typeface="Arial" charset="0"/>
              </a:rPr>
              <a:t>      }while(choice != 4);</a:t>
            </a:r>
            <a:br>
              <a:rPr lang="en-US" sz="1400" dirty="0">
                <a:solidFill>
                  <a:srgbClr val="0000CC"/>
                </a:solidFill>
                <a:cs typeface="Arial" charset="0"/>
              </a:rPr>
            </a:br>
            <a:r>
              <a:rPr lang="en-US" sz="1400" dirty="0">
                <a:solidFill>
                  <a:srgbClr val="0000CC"/>
                </a:solidFill>
                <a:cs typeface="Arial" charset="0"/>
              </a:rPr>
              <a:t>   }</a:t>
            </a:r>
            <a:br>
              <a:rPr lang="en-US" sz="1400" dirty="0">
                <a:solidFill>
                  <a:srgbClr val="0000CC"/>
                </a:solidFill>
                <a:cs typeface="Arial" charset="0"/>
              </a:rPr>
            </a:br>
            <a:r>
              <a:rPr lang="en-US" sz="1400" dirty="0">
                <a:solidFill>
                  <a:srgbClr val="0000CC"/>
                </a:solidFill>
                <a:cs typeface="Arial" charset="0"/>
              </a:rPr>
              <a:t>}</a:t>
            </a:r>
            <a:endParaRPr lang="en-US" sz="1400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Date Placeholder 3"/>
          <p:cNvSpPr>
            <a:spLocks noGrp="1"/>
          </p:cNvSpPr>
          <p:nvPr>
            <p:ph type="dt" sz="quarter" idx="4294967295"/>
          </p:nvPr>
        </p:nvSpPr>
        <p:spPr bwMode="auto">
          <a:xfrm>
            <a:off x="152400" y="6324600"/>
            <a:ext cx="19050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0097316B-BA3B-43E8-879A-F720A56815C1}" type="datetime4">
              <a:rPr lang="en-US" altLang="ja-JP" sz="1200">
                <a:latin typeface="Arial Narrow" panose="020B0606020202030204" pitchFamily="34" charset="0"/>
                <a:ea typeface="MS PGothic" panose="020B0600070205080204" pitchFamily="34" charset="-128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February 15, 2018</a:t>
            </a:fld>
            <a:endParaRPr lang="en-US" altLang="ja-JP" sz="1200">
              <a:latin typeface="Arial Narrow" panose="020B0606020202030204" pitchFamily="34" charset="0"/>
              <a:ea typeface="MS PGothic" panose="020B0600070205080204" pitchFamily="34" charset="-128"/>
            </a:endParaRPr>
          </a:p>
        </p:txBody>
      </p:sp>
      <p:sp>
        <p:nvSpPr>
          <p:cNvPr id="17411" name="Footer Placeholder 4"/>
          <p:cNvSpPr>
            <a:spLocks noGrp="1"/>
          </p:cNvSpPr>
          <p:nvPr>
            <p:ph type="ftr" sz="quarter" idx="4294967295"/>
          </p:nvPr>
        </p:nvSpPr>
        <p:spPr bwMode="auto">
          <a:xfrm>
            <a:off x="3200400" y="6324600"/>
            <a:ext cx="28956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ja-JP" sz="1200">
                <a:ea typeface="MS PGothic" panose="020B0600070205080204" pitchFamily="34" charset="-128"/>
              </a:rPr>
              <a:t>ICS102: while &amp; do-while</a:t>
            </a:r>
          </a:p>
        </p:txBody>
      </p:sp>
      <p:sp>
        <p:nvSpPr>
          <p:cNvPr id="17412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239000" y="6400800"/>
            <a:ext cx="19050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ja-JP" sz="1200">
                <a:ea typeface="MS PGothic" panose="020B0600070205080204" pitchFamily="34" charset="-128"/>
              </a:rPr>
              <a:t>Chapter 7 - </a:t>
            </a:r>
            <a:fld id="{23A9621D-4690-48DB-B58C-72DEBFAEAC5E}" type="slidenum">
              <a:rPr lang="en-US" altLang="ja-JP" sz="1200">
                <a:ea typeface="MS PGothic" panose="020B0600070205080204" pitchFamily="34" charset="-128"/>
                <a:cs typeface="Tahoma" panose="020B0604030504040204" pitchFamily="34" charset="0"/>
              </a:rPr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12</a:t>
            </a:fld>
            <a:endParaRPr lang="en-US" altLang="ja-JP" sz="1200">
              <a:ea typeface="MS PGothic" panose="020B0600070205080204" pitchFamily="34" charset="-128"/>
            </a:endParaRPr>
          </a:p>
        </p:txBody>
      </p:sp>
      <p:sp>
        <p:nvSpPr>
          <p:cNvPr id="17413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Using do-while loops in input validation</a:t>
            </a: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381000" y="1219200"/>
            <a:ext cx="120808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 b="1"/>
              <a:t>Example:</a:t>
            </a:r>
            <a:r>
              <a:rPr lang="en-US" altLang="en-US" sz="1600"/>
              <a:t> </a:t>
            </a:r>
          </a:p>
        </p:txBody>
      </p:sp>
      <p:sp>
        <p:nvSpPr>
          <p:cNvPr id="15367" name="Rectangle 7"/>
          <p:cNvSpPr>
            <a:spLocks noChangeArrowheads="1"/>
          </p:cNvSpPr>
          <p:nvPr/>
        </p:nvSpPr>
        <p:spPr bwMode="auto">
          <a:xfrm>
            <a:off x="381000" y="1492250"/>
            <a:ext cx="8610600" cy="1816100"/>
          </a:xfrm>
          <a:prstGeom prst="rect">
            <a:avLst/>
          </a:prstGeom>
          <a:noFill/>
          <a:ln w="9525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anchor="ctr">
            <a:spAutoFit/>
          </a:bodyPr>
          <a:lstStyle/>
          <a:p>
            <a:pPr rtl="1">
              <a:defRPr/>
            </a:pPr>
            <a:r>
              <a:rPr lang="en-US" sz="1400" dirty="0">
                <a:solidFill>
                  <a:srgbClr val="0000FF"/>
                </a:solidFill>
                <a:latin typeface="Courier New" pitchFamily="49" charset="0"/>
                <a:ea typeface="Times New Roman" pitchFamily="18" charset="0"/>
              </a:rPr>
              <a:t>int num;</a:t>
            </a:r>
            <a:endParaRPr lang="en-US" sz="1400" dirty="0"/>
          </a:p>
          <a:p>
            <a:pPr>
              <a:defRPr/>
            </a:pPr>
            <a:r>
              <a:rPr lang="en-US" sz="1400" dirty="0">
                <a:solidFill>
                  <a:srgbClr val="0000FF"/>
                </a:solidFill>
                <a:latin typeface="Courier New" pitchFamily="49" charset="0"/>
                <a:ea typeface="Times New Roman" pitchFamily="18" charset="0"/>
              </a:rPr>
              <a:t>do{</a:t>
            </a:r>
            <a:endParaRPr lang="en-US" sz="1400" dirty="0"/>
          </a:p>
          <a:p>
            <a:pPr>
              <a:defRPr/>
            </a:pPr>
            <a:r>
              <a:rPr lang="en-US" sz="1400" dirty="0">
                <a:solidFill>
                  <a:srgbClr val="0000FF"/>
                </a:solidFill>
                <a:latin typeface="Courier New" pitchFamily="49" charset="0"/>
                <a:ea typeface="Times New Roman" pitchFamily="18" charset="0"/>
              </a:rPr>
              <a:t>   System.out.println("Enter an integer number  in the [10,100] interval: ");</a:t>
            </a:r>
            <a:endParaRPr lang="en-US" sz="1400" dirty="0"/>
          </a:p>
          <a:p>
            <a:pPr>
              <a:defRPr/>
            </a:pPr>
            <a:r>
              <a:rPr lang="en-US" sz="1400" dirty="0">
                <a:solidFill>
                  <a:srgbClr val="0000FF"/>
                </a:solidFill>
                <a:latin typeface="Courier New" pitchFamily="49" charset="0"/>
                <a:ea typeface="Times New Roman" pitchFamily="18" charset="0"/>
              </a:rPr>
              <a:t>   num = scanner.nextInt();</a:t>
            </a:r>
            <a:endParaRPr lang="en-US" sz="1400" dirty="0"/>
          </a:p>
          <a:p>
            <a:pPr>
              <a:defRPr/>
            </a:pPr>
            <a:r>
              <a:rPr lang="en-US" sz="1400" dirty="0">
                <a:solidFill>
                  <a:srgbClr val="0000FF"/>
                </a:solidFill>
                <a:latin typeface="Courier New" pitchFamily="49" charset="0"/>
                <a:ea typeface="Times New Roman" pitchFamily="18" charset="0"/>
              </a:rPr>
              <a:t>   if(num &lt;10 || num &gt;100)</a:t>
            </a:r>
            <a:endParaRPr lang="en-US" sz="1400" dirty="0"/>
          </a:p>
          <a:p>
            <a:pPr>
              <a:defRPr/>
            </a:pPr>
            <a:r>
              <a:rPr lang="en-US" sz="1400" dirty="0">
                <a:solidFill>
                  <a:srgbClr val="0000FF"/>
                </a:solidFill>
                <a:latin typeface="Courier New" pitchFamily="49" charset="0"/>
                <a:ea typeface="Times New Roman" pitchFamily="18" charset="0"/>
              </a:rPr>
              <a:t>        System.out.println("Sorry wrong input, try again");</a:t>
            </a:r>
            <a:endParaRPr lang="en-US" sz="1400" dirty="0"/>
          </a:p>
          <a:p>
            <a:pPr>
              <a:defRPr/>
            </a:pPr>
            <a:r>
              <a:rPr lang="en-US" sz="1400" dirty="0">
                <a:solidFill>
                  <a:srgbClr val="0000FF"/>
                </a:solidFill>
                <a:latin typeface="Courier New" pitchFamily="49" charset="0"/>
                <a:ea typeface="Times New Roman" pitchFamily="18" charset="0"/>
              </a:rPr>
              <a:t> }while (num &lt; 10 || num &gt; 100);</a:t>
            </a:r>
            <a:endParaRPr lang="en-US" sz="1400" dirty="0"/>
          </a:p>
          <a:p>
            <a:pPr>
              <a:defRPr/>
            </a:pPr>
            <a:r>
              <a:rPr lang="en-US" sz="1400" dirty="0">
                <a:solidFill>
                  <a:srgbClr val="0000FF"/>
                </a:solidFill>
                <a:latin typeface="Courier New" pitchFamily="49" charset="0"/>
                <a:ea typeface="Times New Roman" pitchFamily="18" charset="0"/>
              </a:rPr>
              <a:t> System.out.println("Now your input is correct");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10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536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Date Placeholder 3"/>
          <p:cNvSpPr>
            <a:spLocks noGrp="1"/>
          </p:cNvSpPr>
          <p:nvPr>
            <p:ph type="dt" sz="quarter" idx="4294967295"/>
          </p:nvPr>
        </p:nvSpPr>
        <p:spPr bwMode="auto">
          <a:xfrm>
            <a:off x="152400" y="6324600"/>
            <a:ext cx="19050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2741E9D6-236A-4B72-895F-7DDD82D93237}" type="datetime4">
              <a:rPr lang="en-US" altLang="ja-JP" sz="1200">
                <a:solidFill>
                  <a:srgbClr val="000000"/>
                </a:solidFill>
                <a:latin typeface="Arial Narrow" panose="020B0606020202030204" pitchFamily="34" charset="0"/>
                <a:ea typeface="MS PGothic" panose="020B0600070205080204" pitchFamily="34" charset="-128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February 15, 2018</a:t>
            </a:fld>
            <a:endParaRPr lang="en-US" altLang="ja-JP" sz="1200">
              <a:solidFill>
                <a:srgbClr val="000000"/>
              </a:solidFill>
              <a:latin typeface="Arial Narrow" panose="020B0606020202030204" pitchFamily="34" charset="0"/>
              <a:ea typeface="MS PGothic" panose="020B0600070205080204" pitchFamily="34" charset="-128"/>
            </a:endParaRPr>
          </a:p>
        </p:txBody>
      </p:sp>
      <p:sp>
        <p:nvSpPr>
          <p:cNvPr id="19459" name="Footer Placeholder 4"/>
          <p:cNvSpPr>
            <a:spLocks noGrp="1"/>
          </p:cNvSpPr>
          <p:nvPr>
            <p:ph type="ftr" sz="quarter" idx="4294967295"/>
          </p:nvPr>
        </p:nvSpPr>
        <p:spPr bwMode="auto">
          <a:xfrm>
            <a:off x="3200400" y="6324600"/>
            <a:ext cx="28956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ja-JP" sz="1200">
                <a:solidFill>
                  <a:srgbClr val="000000"/>
                </a:solidFill>
                <a:ea typeface="MS PGothic" panose="020B0600070205080204" pitchFamily="34" charset="-128"/>
              </a:rPr>
              <a:t>ICS102: while &amp; do-while</a:t>
            </a:r>
          </a:p>
        </p:txBody>
      </p:sp>
      <p:sp>
        <p:nvSpPr>
          <p:cNvPr id="19460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239000" y="6400800"/>
            <a:ext cx="19050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ja-JP" sz="1200">
                <a:solidFill>
                  <a:srgbClr val="000000"/>
                </a:solidFill>
                <a:ea typeface="MS PGothic" panose="020B0600070205080204" pitchFamily="34" charset="-128"/>
              </a:rPr>
              <a:t>Chapter 7 - </a:t>
            </a:r>
            <a:fld id="{58B3493C-D0CB-45DD-B078-A008D2DFE04A}" type="slidenum">
              <a:rPr lang="en-US" altLang="ja-JP" sz="1200">
                <a:solidFill>
                  <a:srgbClr val="000000"/>
                </a:solidFill>
                <a:ea typeface="MS PGothic" panose="020B0600070205080204" pitchFamily="34" charset="-128"/>
                <a:cs typeface="Tahoma" panose="020B0604030504040204" pitchFamily="34" charset="0"/>
              </a:rPr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13</a:t>
            </a:fld>
            <a:endParaRPr lang="en-US" altLang="ja-JP" sz="1200">
              <a:solidFill>
                <a:srgbClr val="000000"/>
              </a:solidFill>
              <a:ea typeface="MS PGothic" panose="020B0600070205080204" pitchFamily="34" charset="-128"/>
            </a:endParaRPr>
          </a:p>
        </p:txBody>
      </p:sp>
      <p:sp>
        <p:nvSpPr>
          <p:cNvPr id="19461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2400" smtClean="0"/>
              <a:t>Using do-while loops to recover from Exceptions</a:t>
            </a: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1143000"/>
            <a:ext cx="878205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 b="1">
                <a:solidFill>
                  <a:srgbClr val="000000"/>
                </a:solidFill>
              </a:rPr>
              <a:t>Example:</a:t>
            </a:r>
            <a:r>
              <a:rPr lang="en-US" altLang="en-US" sz="1600">
                <a:solidFill>
                  <a:srgbClr val="000000"/>
                </a:solidFill>
              </a:rPr>
              <a:t> Using a do-while loop to recover from both  </a:t>
            </a:r>
            <a:r>
              <a:rPr lang="en-US" altLang="en-US" sz="1600" b="1">
                <a:solidFill>
                  <a:srgbClr val="000000"/>
                </a:solidFill>
              </a:rPr>
              <a:t>java.util.InputMismatch Exception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rgbClr val="000000"/>
                </a:solidFill>
              </a:rPr>
              <a:t> and invalid input range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600">
              <a:solidFill>
                <a:srgbClr val="000000"/>
              </a:solidFill>
            </a:endParaRPr>
          </a:p>
        </p:txBody>
      </p:sp>
      <p:sp>
        <p:nvSpPr>
          <p:cNvPr id="53249" name="Rectangle 1"/>
          <p:cNvSpPr>
            <a:spLocks noChangeArrowheads="1"/>
          </p:cNvSpPr>
          <p:nvPr/>
        </p:nvSpPr>
        <p:spPr bwMode="auto">
          <a:xfrm>
            <a:off x="428625" y="1647825"/>
            <a:ext cx="7924800" cy="5078413"/>
          </a:xfrm>
          <a:prstGeom prst="rect">
            <a:avLst/>
          </a:prstGeom>
          <a:noFill/>
          <a:ln w="9525" cap="flat" cmpd="sng">
            <a:noFill/>
            <a:prstDash val="solid"/>
            <a:miter lim="800000"/>
            <a:headEnd type="none" w="med" len="med"/>
            <a:tailEnd type="none" w="med" len="med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anchor="ctr">
            <a:spAutoFit/>
          </a:bodyPr>
          <a:lstStyle/>
          <a:p>
            <a:pPr algn="justLow">
              <a:defRPr/>
            </a:pPr>
            <a:r>
              <a:rPr lang="en-US" sz="1200" b="1" dirty="0" smtClean="0">
                <a:solidFill>
                  <a:srgbClr val="0000CC"/>
                </a:solidFill>
                <a:ea typeface="Times New Roman" pitchFamily="18" charset="0"/>
              </a:rPr>
              <a:t>import </a:t>
            </a:r>
            <a:r>
              <a:rPr lang="en-US" sz="1200" b="1" dirty="0" err="1" smtClean="0">
                <a:solidFill>
                  <a:srgbClr val="0000CC"/>
                </a:solidFill>
                <a:ea typeface="Times New Roman" pitchFamily="18" charset="0"/>
              </a:rPr>
              <a:t>java.util</a:t>
            </a:r>
            <a:r>
              <a:rPr lang="en-US" sz="1200" b="1" dirty="0" smtClean="0">
                <a:solidFill>
                  <a:srgbClr val="0000CC"/>
                </a:solidFill>
                <a:ea typeface="Times New Roman" pitchFamily="18" charset="0"/>
              </a:rPr>
              <a:t>.*;</a:t>
            </a:r>
          </a:p>
          <a:p>
            <a:pPr algn="justLow">
              <a:defRPr/>
            </a:pPr>
            <a:r>
              <a:rPr lang="en-US" sz="1200" b="1" dirty="0" smtClean="0">
                <a:solidFill>
                  <a:srgbClr val="0000CC"/>
                </a:solidFill>
                <a:ea typeface="Times New Roman" pitchFamily="18" charset="0"/>
              </a:rPr>
              <a:t>public </a:t>
            </a:r>
            <a:r>
              <a:rPr lang="en-US" sz="1200" b="1" dirty="0">
                <a:solidFill>
                  <a:srgbClr val="0000CC"/>
                </a:solidFill>
                <a:ea typeface="Times New Roman" pitchFamily="18" charset="0"/>
              </a:rPr>
              <a:t>class </a:t>
            </a:r>
            <a:r>
              <a:rPr lang="en-US" sz="1200" b="1" dirty="0" err="1">
                <a:solidFill>
                  <a:srgbClr val="0000CC"/>
                </a:solidFill>
                <a:ea typeface="Times New Roman" pitchFamily="18" charset="0"/>
              </a:rPr>
              <a:t>ErrorRecovery</a:t>
            </a:r>
            <a:r>
              <a:rPr lang="en-US" sz="1200" b="1" dirty="0">
                <a:solidFill>
                  <a:srgbClr val="0000CC"/>
                </a:solidFill>
                <a:ea typeface="Times New Roman" pitchFamily="18" charset="0"/>
              </a:rPr>
              <a:t> {</a:t>
            </a:r>
          </a:p>
          <a:p>
            <a:pPr algn="justLow">
              <a:defRPr/>
            </a:pPr>
            <a:r>
              <a:rPr lang="en-US" sz="1200" b="1" dirty="0">
                <a:solidFill>
                  <a:srgbClr val="0000CC"/>
                </a:solidFill>
                <a:ea typeface="Times New Roman" pitchFamily="18" charset="0"/>
              </a:rPr>
              <a:t>  public static void main(String[ ] </a:t>
            </a:r>
            <a:r>
              <a:rPr lang="en-US" sz="1200" b="1" dirty="0" err="1">
                <a:solidFill>
                  <a:srgbClr val="0000CC"/>
                </a:solidFill>
                <a:ea typeface="Times New Roman" pitchFamily="18" charset="0"/>
              </a:rPr>
              <a:t>args</a:t>
            </a:r>
            <a:r>
              <a:rPr lang="en-US" sz="1200" b="1" dirty="0">
                <a:solidFill>
                  <a:srgbClr val="0000CC"/>
                </a:solidFill>
                <a:ea typeface="Times New Roman" pitchFamily="18" charset="0"/>
              </a:rPr>
              <a:t>){</a:t>
            </a:r>
          </a:p>
          <a:p>
            <a:pPr algn="justLow">
              <a:defRPr/>
            </a:pPr>
            <a:r>
              <a:rPr lang="en-US" sz="1200" b="1" dirty="0">
                <a:solidFill>
                  <a:srgbClr val="0000CC"/>
                </a:solidFill>
                <a:ea typeface="Times New Roman" pitchFamily="18" charset="0"/>
              </a:rPr>
              <a:t>        </a:t>
            </a:r>
            <a:r>
              <a:rPr lang="en-US" sz="1200" b="1" dirty="0" err="1">
                <a:solidFill>
                  <a:srgbClr val="0000CC"/>
                </a:solidFill>
                <a:ea typeface="Times New Roman" pitchFamily="18" charset="0"/>
              </a:rPr>
              <a:t>int</a:t>
            </a:r>
            <a:r>
              <a:rPr lang="en-US" sz="1200" b="1" dirty="0">
                <a:solidFill>
                  <a:srgbClr val="0000CC"/>
                </a:solidFill>
                <a:ea typeface="Times New Roman" pitchFamily="18" charset="0"/>
              </a:rPr>
              <a:t> </a:t>
            </a:r>
            <a:r>
              <a:rPr lang="en-US" sz="1200" b="1" dirty="0" err="1">
                <a:solidFill>
                  <a:srgbClr val="0000CC"/>
                </a:solidFill>
                <a:ea typeface="Times New Roman" pitchFamily="18" charset="0"/>
              </a:rPr>
              <a:t>num</a:t>
            </a:r>
            <a:r>
              <a:rPr lang="en-US" sz="1200" b="1" dirty="0">
                <a:solidFill>
                  <a:srgbClr val="0000CC"/>
                </a:solidFill>
                <a:ea typeface="Times New Roman" pitchFamily="18" charset="0"/>
              </a:rPr>
              <a:t> = 0;</a:t>
            </a:r>
          </a:p>
          <a:p>
            <a:pPr algn="justLow">
              <a:defRPr/>
            </a:pPr>
            <a:r>
              <a:rPr lang="en-US" sz="1200" b="1" dirty="0">
                <a:solidFill>
                  <a:srgbClr val="0000CC"/>
                </a:solidFill>
                <a:ea typeface="Times New Roman" pitchFamily="18" charset="0"/>
              </a:rPr>
              <a:t>        </a:t>
            </a:r>
            <a:r>
              <a:rPr lang="en-US" sz="1200" b="1" dirty="0" err="1">
                <a:solidFill>
                  <a:srgbClr val="C00000"/>
                </a:solidFill>
                <a:ea typeface="Times New Roman" pitchFamily="18" charset="0"/>
              </a:rPr>
              <a:t>boolean</a:t>
            </a:r>
            <a:r>
              <a:rPr lang="en-US" sz="1200" b="1" dirty="0">
                <a:solidFill>
                  <a:srgbClr val="C00000"/>
                </a:solidFill>
                <a:ea typeface="Times New Roman" pitchFamily="18" charset="0"/>
              </a:rPr>
              <a:t>  </a:t>
            </a:r>
            <a:r>
              <a:rPr lang="en-US" sz="1200" b="1" dirty="0" err="1">
                <a:solidFill>
                  <a:srgbClr val="C00000"/>
                </a:solidFill>
                <a:ea typeface="Times New Roman" pitchFamily="18" charset="0"/>
              </a:rPr>
              <a:t>inputMismatch</a:t>
            </a:r>
            <a:r>
              <a:rPr lang="en-US" sz="1200" b="1" dirty="0">
                <a:solidFill>
                  <a:srgbClr val="C00000"/>
                </a:solidFill>
                <a:ea typeface="Times New Roman" pitchFamily="18" charset="0"/>
              </a:rPr>
              <a:t>;</a:t>
            </a:r>
          </a:p>
          <a:p>
            <a:pPr algn="justLow">
              <a:defRPr/>
            </a:pPr>
            <a:r>
              <a:rPr lang="en-US" sz="1200" b="1" dirty="0">
                <a:solidFill>
                  <a:srgbClr val="0000CC"/>
                </a:solidFill>
                <a:ea typeface="Times New Roman" pitchFamily="18" charset="0"/>
              </a:rPr>
              <a:t>        Scanner </a:t>
            </a:r>
            <a:r>
              <a:rPr lang="en-US" sz="1200" b="1" dirty="0" err="1">
                <a:solidFill>
                  <a:srgbClr val="0000CC"/>
                </a:solidFill>
                <a:ea typeface="Times New Roman" pitchFamily="18" charset="0"/>
              </a:rPr>
              <a:t>scanner</a:t>
            </a:r>
            <a:r>
              <a:rPr lang="en-US" sz="1200" b="1" dirty="0">
                <a:solidFill>
                  <a:srgbClr val="0000CC"/>
                </a:solidFill>
                <a:ea typeface="Times New Roman" pitchFamily="18" charset="0"/>
              </a:rPr>
              <a:t> = new Scanner(System.in);</a:t>
            </a:r>
          </a:p>
          <a:p>
            <a:pPr algn="justLow">
              <a:defRPr/>
            </a:pPr>
            <a:endParaRPr lang="en-US" sz="1200" b="1" dirty="0">
              <a:solidFill>
                <a:srgbClr val="0000CC"/>
              </a:solidFill>
              <a:ea typeface="Times New Roman" pitchFamily="18" charset="0"/>
            </a:endParaRPr>
          </a:p>
          <a:p>
            <a:pPr algn="justLow">
              <a:defRPr/>
            </a:pPr>
            <a:r>
              <a:rPr lang="en-US" sz="1200" b="1" dirty="0">
                <a:solidFill>
                  <a:srgbClr val="0000CC"/>
                </a:solidFill>
                <a:ea typeface="Times New Roman" pitchFamily="18" charset="0"/>
              </a:rPr>
              <a:t>         do{</a:t>
            </a:r>
          </a:p>
          <a:p>
            <a:pPr algn="justLow">
              <a:defRPr/>
            </a:pPr>
            <a:r>
              <a:rPr lang="en-US" sz="1200" b="1" dirty="0">
                <a:solidFill>
                  <a:srgbClr val="0000CC"/>
                </a:solidFill>
                <a:ea typeface="Times New Roman" pitchFamily="18" charset="0"/>
              </a:rPr>
              <a:t>              </a:t>
            </a:r>
            <a:r>
              <a:rPr lang="en-US" sz="1200" b="1" dirty="0" err="1">
                <a:solidFill>
                  <a:srgbClr val="0000CC"/>
                </a:solidFill>
                <a:ea typeface="Times New Roman" pitchFamily="18" charset="0"/>
              </a:rPr>
              <a:t>System.out.println</a:t>
            </a:r>
            <a:r>
              <a:rPr lang="en-US" sz="1200" b="1" dirty="0">
                <a:solidFill>
                  <a:srgbClr val="0000CC"/>
                </a:solidFill>
                <a:ea typeface="Times New Roman" pitchFamily="18" charset="0"/>
              </a:rPr>
              <a:t>("Enter an integer number  in the [10,100] interval: ");</a:t>
            </a:r>
          </a:p>
          <a:p>
            <a:pPr algn="justLow">
              <a:defRPr/>
            </a:pPr>
            <a:r>
              <a:rPr lang="en-US" sz="1200" b="1" dirty="0">
                <a:solidFill>
                  <a:srgbClr val="0000CC"/>
                </a:solidFill>
                <a:ea typeface="Times New Roman" pitchFamily="18" charset="0"/>
              </a:rPr>
              <a:t>              try{</a:t>
            </a:r>
          </a:p>
          <a:p>
            <a:pPr algn="justLow">
              <a:defRPr/>
            </a:pPr>
            <a:r>
              <a:rPr lang="en-US" sz="1200" b="1" dirty="0">
                <a:solidFill>
                  <a:srgbClr val="0000CC"/>
                </a:solidFill>
                <a:ea typeface="Times New Roman" pitchFamily="18" charset="0"/>
              </a:rPr>
              <a:t>                  </a:t>
            </a:r>
            <a:r>
              <a:rPr lang="en-US" sz="1200" b="1" dirty="0" err="1">
                <a:solidFill>
                  <a:srgbClr val="0000CC"/>
                </a:solidFill>
                <a:ea typeface="Times New Roman" pitchFamily="18" charset="0"/>
              </a:rPr>
              <a:t>num</a:t>
            </a:r>
            <a:r>
              <a:rPr lang="en-US" sz="1200" b="1" dirty="0">
                <a:solidFill>
                  <a:srgbClr val="0000CC"/>
                </a:solidFill>
                <a:ea typeface="Times New Roman" pitchFamily="18" charset="0"/>
              </a:rPr>
              <a:t> = </a:t>
            </a:r>
            <a:r>
              <a:rPr lang="en-US" sz="1200" b="1" dirty="0" err="1">
                <a:solidFill>
                  <a:srgbClr val="0000CC"/>
                </a:solidFill>
                <a:ea typeface="Times New Roman" pitchFamily="18" charset="0"/>
              </a:rPr>
              <a:t>scanner.nextInt</a:t>
            </a:r>
            <a:r>
              <a:rPr lang="en-US" sz="1200" b="1" dirty="0">
                <a:solidFill>
                  <a:srgbClr val="0000CC"/>
                </a:solidFill>
                <a:ea typeface="Times New Roman" pitchFamily="18" charset="0"/>
              </a:rPr>
              <a:t>( );</a:t>
            </a:r>
          </a:p>
          <a:p>
            <a:pPr algn="justLow">
              <a:defRPr/>
            </a:pPr>
            <a:r>
              <a:rPr lang="en-US" sz="1200" b="1" dirty="0">
                <a:solidFill>
                  <a:srgbClr val="C00000"/>
                </a:solidFill>
                <a:ea typeface="Times New Roman" pitchFamily="18" charset="0"/>
              </a:rPr>
              <a:t>                  </a:t>
            </a:r>
            <a:r>
              <a:rPr lang="en-US" sz="1200" b="1" dirty="0" err="1">
                <a:solidFill>
                  <a:srgbClr val="C00000"/>
                </a:solidFill>
                <a:ea typeface="Times New Roman" pitchFamily="18" charset="0"/>
              </a:rPr>
              <a:t>inputMismatch</a:t>
            </a:r>
            <a:r>
              <a:rPr lang="en-US" sz="1200" b="1" dirty="0">
                <a:solidFill>
                  <a:srgbClr val="C00000"/>
                </a:solidFill>
                <a:ea typeface="Times New Roman" pitchFamily="18" charset="0"/>
              </a:rPr>
              <a:t> = false;   </a:t>
            </a:r>
            <a:r>
              <a:rPr lang="en-US" sz="1200" b="1" dirty="0" smtClean="0">
                <a:solidFill>
                  <a:srgbClr val="C00000"/>
                </a:solidFill>
                <a:ea typeface="Times New Roman" pitchFamily="18" charset="0"/>
              </a:rPr>
              <a:t>             </a:t>
            </a:r>
            <a:r>
              <a:rPr lang="en-US" sz="1200" b="1" dirty="0" smtClean="0">
                <a:solidFill>
                  <a:srgbClr val="1EA25A"/>
                </a:solidFill>
                <a:ea typeface="Times New Roman" pitchFamily="18" charset="0"/>
              </a:rPr>
              <a:t>// </a:t>
            </a:r>
            <a:r>
              <a:rPr lang="en-US" sz="1200" b="1" dirty="0">
                <a:solidFill>
                  <a:srgbClr val="1EA25A"/>
                </a:solidFill>
                <a:ea typeface="Times New Roman" pitchFamily="18" charset="0"/>
              </a:rPr>
              <a:t>Not executed  if there is Exception</a:t>
            </a:r>
          </a:p>
          <a:p>
            <a:pPr algn="justLow">
              <a:defRPr/>
            </a:pPr>
            <a:endParaRPr lang="en-US" sz="1200" b="1" dirty="0">
              <a:solidFill>
                <a:srgbClr val="0000CC"/>
              </a:solidFill>
              <a:ea typeface="Times New Roman" pitchFamily="18" charset="0"/>
            </a:endParaRPr>
          </a:p>
          <a:p>
            <a:pPr algn="justLow">
              <a:defRPr/>
            </a:pPr>
            <a:r>
              <a:rPr lang="en-US" sz="1200" b="1" dirty="0">
                <a:solidFill>
                  <a:srgbClr val="0000CC"/>
                </a:solidFill>
                <a:ea typeface="Times New Roman" pitchFamily="18" charset="0"/>
              </a:rPr>
              <a:t>                  if(</a:t>
            </a:r>
            <a:r>
              <a:rPr lang="en-US" sz="1200" b="1" dirty="0" err="1">
                <a:solidFill>
                  <a:srgbClr val="0000CC"/>
                </a:solidFill>
                <a:ea typeface="Times New Roman" pitchFamily="18" charset="0"/>
              </a:rPr>
              <a:t>num</a:t>
            </a:r>
            <a:r>
              <a:rPr lang="en-US" sz="1200" b="1" dirty="0">
                <a:solidFill>
                  <a:srgbClr val="0000CC"/>
                </a:solidFill>
                <a:ea typeface="Times New Roman" pitchFamily="18" charset="0"/>
              </a:rPr>
              <a:t> &lt; 10 || </a:t>
            </a:r>
            <a:r>
              <a:rPr lang="en-US" sz="1200" b="1" dirty="0" err="1">
                <a:solidFill>
                  <a:srgbClr val="0000CC"/>
                </a:solidFill>
                <a:ea typeface="Times New Roman" pitchFamily="18" charset="0"/>
              </a:rPr>
              <a:t>num</a:t>
            </a:r>
            <a:r>
              <a:rPr lang="en-US" sz="1200" b="1" dirty="0">
                <a:solidFill>
                  <a:srgbClr val="0000CC"/>
                </a:solidFill>
                <a:ea typeface="Times New Roman" pitchFamily="18" charset="0"/>
              </a:rPr>
              <a:t> &gt;100)        </a:t>
            </a:r>
            <a:r>
              <a:rPr lang="en-US" sz="1200" b="1" dirty="0">
                <a:solidFill>
                  <a:srgbClr val="1EA25A"/>
                </a:solidFill>
                <a:ea typeface="Times New Roman" pitchFamily="18" charset="0"/>
              </a:rPr>
              <a:t>//      </a:t>
            </a:r>
          </a:p>
          <a:p>
            <a:pPr algn="justLow">
              <a:defRPr/>
            </a:pPr>
            <a:r>
              <a:rPr lang="en-US" sz="1200" b="1" dirty="0">
                <a:solidFill>
                  <a:srgbClr val="0000CC"/>
                </a:solidFill>
                <a:ea typeface="Times New Roman" pitchFamily="18" charset="0"/>
              </a:rPr>
              <a:t>                     </a:t>
            </a:r>
            <a:r>
              <a:rPr lang="en-US" sz="1200" b="1" dirty="0" err="1">
                <a:solidFill>
                  <a:srgbClr val="0000CC"/>
                </a:solidFill>
                <a:ea typeface="Times New Roman" pitchFamily="18" charset="0"/>
              </a:rPr>
              <a:t>System.out.println</a:t>
            </a:r>
            <a:r>
              <a:rPr lang="en-US" sz="1200" b="1" dirty="0">
                <a:solidFill>
                  <a:srgbClr val="0000CC"/>
                </a:solidFill>
                <a:ea typeface="Times New Roman" pitchFamily="18" charset="0"/>
              </a:rPr>
              <a:t>("Sorry input outside the range [10, 100], try again");   </a:t>
            </a:r>
            <a:r>
              <a:rPr lang="en-US" sz="1200" b="1" dirty="0">
                <a:solidFill>
                  <a:srgbClr val="1EA25A"/>
                </a:solidFill>
                <a:ea typeface="Times New Roman" pitchFamily="18" charset="0"/>
              </a:rPr>
              <a:t>//</a:t>
            </a:r>
          </a:p>
          <a:p>
            <a:pPr algn="justLow">
              <a:defRPr/>
            </a:pPr>
            <a:endParaRPr lang="en-US" sz="1200" b="1" dirty="0">
              <a:solidFill>
                <a:srgbClr val="0000CC"/>
              </a:solidFill>
              <a:ea typeface="Times New Roman" pitchFamily="18" charset="0"/>
            </a:endParaRPr>
          </a:p>
          <a:p>
            <a:pPr algn="justLow">
              <a:defRPr/>
            </a:pPr>
            <a:r>
              <a:rPr lang="en-US" sz="1200" b="1" dirty="0">
                <a:solidFill>
                  <a:srgbClr val="0000CC"/>
                </a:solidFill>
                <a:ea typeface="Times New Roman" pitchFamily="18" charset="0"/>
              </a:rPr>
              <a:t>               }</a:t>
            </a:r>
          </a:p>
          <a:p>
            <a:pPr algn="justLow">
              <a:defRPr/>
            </a:pPr>
            <a:r>
              <a:rPr lang="en-US" sz="1200" b="1" dirty="0">
                <a:solidFill>
                  <a:srgbClr val="0000CC"/>
                </a:solidFill>
                <a:ea typeface="Times New Roman" pitchFamily="18" charset="0"/>
              </a:rPr>
              <a:t>               catch(</a:t>
            </a:r>
            <a:r>
              <a:rPr lang="en-US" sz="1200" b="1" dirty="0" err="1">
                <a:solidFill>
                  <a:srgbClr val="0000CC"/>
                </a:solidFill>
                <a:ea typeface="Times New Roman" pitchFamily="18" charset="0"/>
              </a:rPr>
              <a:t>InputMismatchException</a:t>
            </a:r>
            <a:r>
              <a:rPr lang="en-US" sz="1200" b="1" dirty="0">
                <a:solidFill>
                  <a:srgbClr val="0000CC"/>
                </a:solidFill>
                <a:ea typeface="Times New Roman" pitchFamily="18" charset="0"/>
              </a:rPr>
              <a:t> e){</a:t>
            </a:r>
          </a:p>
          <a:p>
            <a:pPr algn="justLow">
              <a:defRPr/>
            </a:pPr>
            <a:r>
              <a:rPr lang="en-US" sz="1200" b="1" dirty="0">
                <a:solidFill>
                  <a:srgbClr val="0000CC"/>
                </a:solidFill>
                <a:ea typeface="Times New Roman" pitchFamily="18" charset="0"/>
              </a:rPr>
              <a:t>                   </a:t>
            </a:r>
            <a:r>
              <a:rPr lang="en-US" sz="1200" b="1" dirty="0" err="1">
                <a:solidFill>
                  <a:srgbClr val="0000CC"/>
                </a:solidFill>
                <a:ea typeface="Times New Roman" pitchFamily="18" charset="0"/>
              </a:rPr>
              <a:t>System.out.println</a:t>
            </a:r>
            <a:r>
              <a:rPr lang="en-US" sz="1200" b="1" dirty="0">
                <a:solidFill>
                  <a:srgbClr val="0000CC"/>
                </a:solidFill>
                <a:ea typeface="Times New Roman" pitchFamily="18" charset="0"/>
              </a:rPr>
              <a:t>("Error: " + e);</a:t>
            </a:r>
          </a:p>
          <a:p>
            <a:pPr algn="justLow">
              <a:defRPr/>
            </a:pPr>
            <a:r>
              <a:rPr lang="en-US" sz="1200" b="1" dirty="0">
                <a:solidFill>
                  <a:srgbClr val="0000CC"/>
                </a:solidFill>
                <a:ea typeface="Times New Roman" pitchFamily="18" charset="0"/>
              </a:rPr>
              <a:t>                   </a:t>
            </a:r>
            <a:r>
              <a:rPr lang="en-US" sz="1200" b="1" dirty="0" err="1">
                <a:solidFill>
                  <a:srgbClr val="C00000"/>
                </a:solidFill>
                <a:ea typeface="Times New Roman" pitchFamily="18" charset="0"/>
              </a:rPr>
              <a:t>inputMismatch</a:t>
            </a:r>
            <a:r>
              <a:rPr lang="en-US" sz="1200" b="1" dirty="0">
                <a:solidFill>
                  <a:srgbClr val="C00000"/>
                </a:solidFill>
                <a:ea typeface="Times New Roman" pitchFamily="18" charset="0"/>
              </a:rPr>
              <a:t> = true;</a:t>
            </a:r>
          </a:p>
          <a:p>
            <a:pPr algn="justLow">
              <a:defRPr/>
            </a:pPr>
            <a:r>
              <a:rPr lang="en-US" sz="1200" b="1" dirty="0">
                <a:solidFill>
                  <a:srgbClr val="0000CC"/>
                </a:solidFill>
                <a:ea typeface="Times New Roman" pitchFamily="18" charset="0"/>
              </a:rPr>
              <a:t>                   </a:t>
            </a:r>
            <a:r>
              <a:rPr lang="en-US" sz="1200" b="1" dirty="0" err="1">
                <a:solidFill>
                  <a:srgbClr val="0000CC"/>
                </a:solidFill>
                <a:ea typeface="Times New Roman" pitchFamily="18" charset="0"/>
              </a:rPr>
              <a:t>scanner.nextLine</a:t>
            </a:r>
            <a:r>
              <a:rPr lang="en-US" sz="1200" b="1" dirty="0">
                <a:solidFill>
                  <a:srgbClr val="0000CC"/>
                </a:solidFill>
                <a:ea typeface="Times New Roman" pitchFamily="18" charset="0"/>
              </a:rPr>
              <a:t>();      </a:t>
            </a:r>
            <a:r>
              <a:rPr lang="en-US" sz="1200" b="1" dirty="0">
                <a:solidFill>
                  <a:srgbClr val="1EA25A"/>
                </a:solidFill>
                <a:ea typeface="Times New Roman" pitchFamily="18" charset="0"/>
              </a:rPr>
              <a:t>// remove new-line character from input buffer</a:t>
            </a:r>
          </a:p>
          <a:p>
            <a:pPr algn="justLow">
              <a:defRPr/>
            </a:pPr>
            <a:r>
              <a:rPr lang="en-US" sz="1200" b="1" dirty="0">
                <a:solidFill>
                  <a:srgbClr val="0000CC"/>
                </a:solidFill>
                <a:ea typeface="Times New Roman" pitchFamily="18" charset="0"/>
              </a:rPr>
              <a:t>               }</a:t>
            </a:r>
          </a:p>
          <a:p>
            <a:pPr algn="justLow">
              <a:defRPr/>
            </a:pPr>
            <a:r>
              <a:rPr lang="en-US" sz="1200" b="1" dirty="0">
                <a:solidFill>
                  <a:srgbClr val="0000CC"/>
                </a:solidFill>
                <a:ea typeface="Times New Roman" pitchFamily="18" charset="0"/>
              </a:rPr>
              <a:t>        }while (</a:t>
            </a:r>
            <a:r>
              <a:rPr lang="en-US" sz="1200" b="1" dirty="0" err="1">
                <a:solidFill>
                  <a:srgbClr val="C00000"/>
                </a:solidFill>
                <a:ea typeface="Times New Roman" pitchFamily="18" charset="0"/>
              </a:rPr>
              <a:t>inputMismatch</a:t>
            </a:r>
            <a:r>
              <a:rPr lang="en-US" sz="1200" b="1" dirty="0">
                <a:solidFill>
                  <a:srgbClr val="0000CC"/>
                </a:solidFill>
                <a:ea typeface="Times New Roman" pitchFamily="18" charset="0"/>
              </a:rPr>
              <a:t> || </a:t>
            </a:r>
            <a:r>
              <a:rPr lang="en-US" sz="1200" b="1" dirty="0" err="1">
                <a:solidFill>
                  <a:srgbClr val="0000CC"/>
                </a:solidFill>
                <a:ea typeface="Times New Roman" pitchFamily="18" charset="0"/>
              </a:rPr>
              <a:t>num</a:t>
            </a:r>
            <a:r>
              <a:rPr lang="en-US" sz="1200" b="1" dirty="0">
                <a:solidFill>
                  <a:srgbClr val="0000CC"/>
                </a:solidFill>
                <a:ea typeface="Times New Roman" pitchFamily="18" charset="0"/>
              </a:rPr>
              <a:t> &lt; 10 || </a:t>
            </a:r>
            <a:r>
              <a:rPr lang="en-US" sz="1200" b="1" dirty="0" err="1">
                <a:solidFill>
                  <a:srgbClr val="0000CC"/>
                </a:solidFill>
                <a:ea typeface="Times New Roman" pitchFamily="18" charset="0"/>
              </a:rPr>
              <a:t>num</a:t>
            </a:r>
            <a:r>
              <a:rPr lang="en-US" sz="1200" b="1" dirty="0">
                <a:solidFill>
                  <a:srgbClr val="0000CC"/>
                </a:solidFill>
                <a:ea typeface="Times New Roman" pitchFamily="18" charset="0"/>
              </a:rPr>
              <a:t> &gt; 100);</a:t>
            </a:r>
          </a:p>
          <a:p>
            <a:pPr algn="justLow">
              <a:defRPr/>
            </a:pPr>
            <a:endParaRPr lang="en-US" sz="1200" b="1" dirty="0">
              <a:solidFill>
                <a:srgbClr val="0000CC"/>
              </a:solidFill>
              <a:ea typeface="Times New Roman" pitchFamily="18" charset="0"/>
            </a:endParaRPr>
          </a:p>
          <a:p>
            <a:pPr algn="justLow">
              <a:defRPr/>
            </a:pPr>
            <a:r>
              <a:rPr lang="en-US" sz="1200" b="1" dirty="0">
                <a:solidFill>
                  <a:srgbClr val="0000CC"/>
                </a:solidFill>
                <a:ea typeface="Times New Roman" pitchFamily="18" charset="0"/>
              </a:rPr>
              <a:t>        </a:t>
            </a:r>
            <a:r>
              <a:rPr lang="en-US" sz="1200" b="1" dirty="0" err="1">
                <a:solidFill>
                  <a:srgbClr val="0000CC"/>
                </a:solidFill>
                <a:ea typeface="Times New Roman" pitchFamily="18" charset="0"/>
              </a:rPr>
              <a:t>System.out.println</a:t>
            </a:r>
            <a:r>
              <a:rPr lang="en-US" sz="1200" b="1" dirty="0">
                <a:solidFill>
                  <a:srgbClr val="0000CC"/>
                </a:solidFill>
                <a:ea typeface="Times New Roman" pitchFamily="18" charset="0"/>
              </a:rPr>
              <a:t>("Now your input is correct");</a:t>
            </a:r>
          </a:p>
          <a:p>
            <a:pPr algn="justLow">
              <a:defRPr/>
            </a:pPr>
            <a:r>
              <a:rPr lang="en-US" sz="1200" b="1" dirty="0">
                <a:solidFill>
                  <a:srgbClr val="0000CC"/>
                </a:solidFill>
                <a:ea typeface="Times New Roman" pitchFamily="18" charset="0"/>
              </a:rPr>
              <a:t>  }</a:t>
            </a:r>
          </a:p>
          <a:p>
            <a:pPr algn="justLow">
              <a:defRPr/>
            </a:pPr>
            <a:r>
              <a:rPr lang="en-US" sz="1200" b="1" dirty="0">
                <a:solidFill>
                  <a:srgbClr val="0000CC"/>
                </a:solidFill>
                <a:ea typeface="Times New Roman" pitchFamily="18" charset="0"/>
              </a:rPr>
              <a:t>}</a:t>
            </a:r>
            <a:endParaRPr lang="en-US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1000"/>
                                        <p:tgtEl>
                                          <p:spTgt spid="53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324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Date Placeholder 3"/>
          <p:cNvSpPr>
            <a:spLocks noGrp="1"/>
          </p:cNvSpPr>
          <p:nvPr>
            <p:ph type="dt" sz="quarter" idx="4294967295"/>
          </p:nvPr>
        </p:nvSpPr>
        <p:spPr bwMode="auto">
          <a:xfrm>
            <a:off x="152400" y="6324600"/>
            <a:ext cx="19050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13E2E638-71D0-4648-97A5-7D825C87EA75}" type="datetime4">
              <a:rPr lang="en-US" altLang="en-US" sz="1200"/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February 15, 2018</a:t>
            </a:fld>
            <a:endParaRPr lang="en-US" altLang="en-US" sz="1200"/>
          </a:p>
        </p:txBody>
      </p:sp>
      <p:sp>
        <p:nvSpPr>
          <p:cNvPr id="21507" name="Footer Placeholder 4"/>
          <p:cNvSpPr>
            <a:spLocks noGrp="1"/>
          </p:cNvSpPr>
          <p:nvPr>
            <p:ph type="ftr" sz="quarter" idx="4294967295"/>
          </p:nvPr>
        </p:nvSpPr>
        <p:spPr bwMode="auto">
          <a:xfrm>
            <a:off x="3200400" y="6324600"/>
            <a:ext cx="28956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/>
              <a:t>ICS102: while &amp; do-while</a:t>
            </a:r>
          </a:p>
        </p:txBody>
      </p:sp>
      <p:sp>
        <p:nvSpPr>
          <p:cNvPr id="21508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239000" y="6400800"/>
            <a:ext cx="19050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fld id="{ECDFE0CB-4AE9-4692-B03B-35CAFFC36928}" type="slidenum">
              <a:rPr lang="ar-SA" altLang="en-US" sz="1200"/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14</a:t>
            </a:fld>
            <a:endParaRPr lang="en-US" altLang="en-US" sz="1200"/>
          </a:p>
        </p:txBody>
      </p:sp>
      <p:sp>
        <p:nvSpPr>
          <p:cNvPr id="21509" name="Text Box 2"/>
          <p:cNvSpPr txBox="1">
            <a:spLocks noChangeArrowheads="1"/>
          </p:cNvSpPr>
          <p:nvPr/>
        </p:nvSpPr>
        <p:spPr bwMode="auto">
          <a:xfrm>
            <a:off x="3429000" y="3151188"/>
            <a:ext cx="244475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4400"/>
              <a:t>Exercises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Date Placeholder 3"/>
          <p:cNvSpPr>
            <a:spLocks noGrp="1"/>
          </p:cNvSpPr>
          <p:nvPr>
            <p:ph type="dt" sz="quarter" idx="4294967295"/>
          </p:nvPr>
        </p:nvSpPr>
        <p:spPr bwMode="auto">
          <a:xfrm>
            <a:off x="152400" y="6324600"/>
            <a:ext cx="19050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7D6696A1-DE70-4998-9521-3699C1AB1F81}" type="datetime4">
              <a:rPr lang="en-US" altLang="en-US" sz="1200"/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February 15, 2018</a:t>
            </a:fld>
            <a:endParaRPr lang="en-US" altLang="en-US" sz="1200"/>
          </a:p>
        </p:txBody>
      </p:sp>
      <p:sp>
        <p:nvSpPr>
          <p:cNvPr id="22531" name="Footer Placeholder 4"/>
          <p:cNvSpPr>
            <a:spLocks noGrp="1"/>
          </p:cNvSpPr>
          <p:nvPr>
            <p:ph type="ftr" sz="quarter" idx="4294967295"/>
          </p:nvPr>
        </p:nvSpPr>
        <p:spPr bwMode="auto">
          <a:xfrm>
            <a:off x="3200400" y="6324600"/>
            <a:ext cx="28956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/>
              <a:t>ICS102: while &amp; do-while</a:t>
            </a:r>
          </a:p>
        </p:txBody>
      </p:sp>
      <p:sp>
        <p:nvSpPr>
          <p:cNvPr id="22532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239000" y="6400800"/>
            <a:ext cx="19050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fld id="{A3C339BA-0F53-4FC6-AB9C-3102142F5418}" type="slidenum">
              <a:rPr lang="ar-SA" altLang="en-US" sz="1200"/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15</a:t>
            </a:fld>
            <a:endParaRPr lang="en-US" altLang="en-US" sz="1200"/>
          </a:p>
        </p:txBody>
      </p:sp>
      <p:sp>
        <p:nvSpPr>
          <p:cNvPr id="22533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Questions</a:t>
            </a:r>
          </a:p>
        </p:txBody>
      </p:sp>
      <p:sp>
        <p:nvSpPr>
          <p:cNvPr id="14342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marL="457200" indent="-457200" eaLnBrk="1" hangingPunct="1">
              <a:buFont typeface="Wingdings" panose="05000000000000000000" pitchFamily="2" charset="2"/>
              <a:buAutoNum type="arabicPeriod"/>
            </a:pPr>
            <a:r>
              <a:rPr lang="en-US" altLang="en-US" sz="2000" smtClean="0"/>
              <a:t>Write a Java program which computes the sum of all the odd numbers between 0 and 100.</a:t>
            </a:r>
          </a:p>
          <a:p>
            <a:pPr marL="457200" indent="-457200" eaLnBrk="1" hangingPunct="1">
              <a:buFont typeface="Wingdings" panose="05000000000000000000" pitchFamily="2" charset="2"/>
              <a:buAutoNum type="arabicPeriod"/>
            </a:pPr>
            <a:endParaRPr lang="en-US" altLang="en-US" sz="2000" smtClean="0"/>
          </a:p>
          <a:p>
            <a:pPr marL="457200" indent="-457200" eaLnBrk="1" hangingPunct="1">
              <a:buFont typeface="Wingdings" panose="05000000000000000000" pitchFamily="2" charset="2"/>
              <a:buAutoNum type="arabicPeriod"/>
            </a:pPr>
            <a:r>
              <a:rPr lang="en-US" altLang="en-US" sz="2000" smtClean="0"/>
              <a:t>Write a Java program which reads 20 numbers using a scanner and computes their average.</a:t>
            </a:r>
          </a:p>
          <a:p>
            <a:pPr marL="457200" indent="-457200" eaLnBrk="1" hangingPunct="1">
              <a:buFont typeface="Wingdings" panose="05000000000000000000" pitchFamily="2" charset="2"/>
              <a:buAutoNum type="arabicPeriod"/>
            </a:pPr>
            <a:endParaRPr lang="en-US" altLang="en-US" sz="2000" smtClean="0"/>
          </a:p>
          <a:p>
            <a:pPr marL="457200" indent="-457200" eaLnBrk="1" hangingPunct="1">
              <a:buFont typeface="Wingdings" panose="05000000000000000000" pitchFamily="2" charset="2"/>
              <a:buAutoNum type="arabicPeriod"/>
            </a:pPr>
            <a:r>
              <a:rPr lang="en-US" altLang="en-US" sz="2000" smtClean="0"/>
              <a:t>Write a Java program which reads an unknown number of integers from a text-file numbers.txt , it then counts the number of odd numbers and the number of even numbers.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143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1000"/>
                                        <p:tgtEl>
                                          <p:spTgt spid="143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1000"/>
                                        <p:tgtEl>
                                          <p:spTgt spid="143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2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4"/>
          <p:cNvSpPr txBox="1">
            <a:spLocks noChangeArrowheads="1"/>
          </p:cNvSpPr>
          <p:nvPr/>
        </p:nvSpPr>
        <p:spPr bwMode="auto">
          <a:xfrm>
            <a:off x="3619500" y="2667000"/>
            <a:ext cx="20193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4000"/>
              <a:t>The end</a:t>
            </a:r>
          </a:p>
        </p:txBody>
      </p:sp>
      <p:graphicFrame>
        <p:nvGraphicFramePr>
          <p:cNvPr id="23555" name="Object 8"/>
          <p:cNvGraphicFramePr>
            <a:graphicFrameLocks noChangeAspect="1"/>
          </p:cNvGraphicFramePr>
          <p:nvPr/>
        </p:nvGraphicFramePr>
        <p:xfrm>
          <a:off x="7239000" y="4419600"/>
          <a:ext cx="1905000" cy="1487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64" name="Image" r:id="rId4" imgW="2897282" imgH="2261913" progId="Photoshop.Image.5">
                  <p:embed/>
                </p:oleObj>
              </mc:Choice>
              <mc:Fallback>
                <p:oleObj name="Image" r:id="rId4" imgW="2897282" imgH="2261913" progId="Photoshop.Image.5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39000" y="4419600"/>
                        <a:ext cx="1905000" cy="1487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556" name="Text Box 9"/>
          <p:cNvSpPr txBox="1">
            <a:spLocks noChangeArrowheads="1"/>
          </p:cNvSpPr>
          <p:nvPr/>
        </p:nvSpPr>
        <p:spPr bwMode="auto">
          <a:xfrm>
            <a:off x="228600" y="4249738"/>
            <a:ext cx="7086600" cy="1169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2800"/>
              <a:t>Important to do at home : 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2800"/>
              <a:t> - read section 3.3 [pg 164 – 169]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Date Placeholder 3"/>
          <p:cNvSpPr>
            <a:spLocks noGrp="1"/>
          </p:cNvSpPr>
          <p:nvPr>
            <p:ph type="dt" sz="quarter" idx="4294967295"/>
          </p:nvPr>
        </p:nvSpPr>
        <p:spPr bwMode="auto">
          <a:xfrm>
            <a:off x="152400" y="6324600"/>
            <a:ext cx="19050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B540188C-0714-4E26-878B-22F1C080F256}" type="datetime4">
              <a:rPr lang="en-US" altLang="en-US" sz="1200"/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February 15, 2018</a:t>
            </a:fld>
            <a:endParaRPr lang="en-US" altLang="en-US" sz="1200"/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4294967295"/>
          </p:nvPr>
        </p:nvSpPr>
        <p:spPr bwMode="auto">
          <a:xfrm>
            <a:off x="3200400" y="6324600"/>
            <a:ext cx="28956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/>
              <a:t>ICS102: while &amp; do-while</a:t>
            </a:r>
          </a:p>
        </p:txBody>
      </p:sp>
      <p:sp>
        <p:nvSpPr>
          <p:cNvPr id="6148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239000" y="6400800"/>
            <a:ext cx="19050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fld id="{7C7D229E-6CF3-4BCF-A5D4-4A8781AEC918}" type="slidenum">
              <a:rPr lang="ar-SA" altLang="en-US" sz="1200"/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2</a:t>
            </a:fld>
            <a:endParaRPr lang="en-US" altLang="en-US" sz="1200"/>
          </a:p>
        </p:txBody>
      </p:sp>
      <p:sp>
        <p:nvSpPr>
          <p:cNvPr id="6149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Outline</a:t>
            </a:r>
          </a:p>
        </p:txBody>
      </p:sp>
      <p:sp>
        <p:nvSpPr>
          <p:cNvPr id="615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762000" y="1219200"/>
            <a:ext cx="7659688" cy="4760913"/>
          </a:xfrm>
        </p:spPr>
        <p:txBody>
          <a:bodyPr/>
          <a:lstStyle/>
          <a:p>
            <a:pPr eaLnBrk="1" hangingPunct="1"/>
            <a:r>
              <a:rPr lang="en-US" altLang="en-US" sz="1800" smtClean="0"/>
              <a:t>Introduction</a:t>
            </a:r>
          </a:p>
          <a:p>
            <a:pPr eaLnBrk="1" hangingPunct="1"/>
            <a:endParaRPr lang="en-US" altLang="en-US" sz="1800" smtClean="0"/>
          </a:p>
          <a:p>
            <a:pPr eaLnBrk="1" hangingPunct="1"/>
            <a:r>
              <a:rPr lang="en-US" altLang="en-US" sz="1800" smtClean="0"/>
              <a:t>while loops</a:t>
            </a:r>
          </a:p>
          <a:p>
            <a:pPr lvl="1" eaLnBrk="1" hangingPunct="1"/>
            <a:r>
              <a:rPr lang="en-US" altLang="en-US" sz="1800" smtClean="0"/>
              <a:t>while loop examples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1800" smtClean="0"/>
          </a:p>
          <a:p>
            <a:pPr eaLnBrk="1" hangingPunct="1"/>
            <a:r>
              <a:rPr lang="en-US" altLang="en-US" sz="1800" smtClean="0"/>
              <a:t>do-while loops</a:t>
            </a:r>
          </a:p>
          <a:p>
            <a:pPr lvl="1" eaLnBrk="1" hangingPunct="1"/>
            <a:r>
              <a:rPr lang="en-US" altLang="en-US" sz="1800" smtClean="0"/>
              <a:t>do-while loop examples</a:t>
            </a:r>
          </a:p>
          <a:p>
            <a:pPr lvl="1" eaLnBrk="1" hangingPunct="1"/>
            <a:endParaRPr lang="en-US" altLang="en-US" sz="1800" smtClean="0"/>
          </a:p>
          <a:p>
            <a:pPr eaLnBrk="1" hangingPunct="1"/>
            <a:r>
              <a:rPr lang="en-US" altLang="en-US" sz="1800" smtClean="0"/>
              <a:t>Sentinel controlled loops</a:t>
            </a:r>
          </a:p>
          <a:p>
            <a:pPr eaLnBrk="1" hangingPunct="1"/>
            <a:endParaRPr lang="en-US" altLang="en-US" sz="1800" smtClean="0"/>
          </a:p>
          <a:p>
            <a:pPr eaLnBrk="1" hangingPunct="1"/>
            <a:r>
              <a:rPr lang="en-US" altLang="en-US" sz="1800" smtClean="0"/>
              <a:t>Infinite loops</a:t>
            </a:r>
          </a:p>
          <a:p>
            <a:pPr eaLnBrk="1" hangingPunct="1"/>
            <a:endParaRPr lang="en-US" altLang="en-US" sz="1800" smtClean="0"/>
          </a:p>
          <a:p>
            <a:pPr eaLnBrk="1" hangingPunct="1"/>
            <a:r>
              <a:rPr lang="en-US" altLang="en-US" sz="1800" smtClean="0"/>
              <a:t>Applications of do-while loops</a:t>
            </a:r>
          </a:p>
          <a:p>
            <a:pPr lvl="1" eaLnBrk="1" hangingPunct="1"/>
            <a:r>
              <a:rPr lang="en-US" altLang="en-US" sz="1800" smtClean="0"/>
              <a:t>Menu-driven programs</a:t>
            </a:r>
          </a:p>
          <a:p>
            <a:pPr lvl="1" eaLnBrk="1" hangingPunct="1"/>
            <a:r>
              <a:rPr lang="en-US" altLang="en-US" sz="1800" smtClean="0"/>
              <a:t>Input validation</a:t>
            </a:r>
          </a:p>
          <a:p>
            <a:pPr lvl="1" eaLnBrk="1" hangingPunct="1"/>
            <a:r>
              <a:rPr lang="en-US" altLang="en-US" sz="1800" smtClean="0"/>
              <a:t>Recovering from Exceptions</a:t>
            </a:r>
          </a:p>
          <a:p>
            <a:pPr eaLnBrk="1" hangingPunct="1"/>
            <a:endParaRPr lang="en-US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4294967295"/>
          </p:nvPr>
        </p:nvSpPr>
        <p:spPr bwMode="auto">
          <a:xfrm>
            <a:off x="152400" y="6324600"/>
            <a:ext cx="19050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75BDFB2E-D69E-42B3-A104-1694B31080BC}" type="datetime4">
              <a:rPr lang="en-US" altLang="en-US" sz="1200"/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February 15, 2018</a:t>
            </a:fld>
            <a:endParaRPr lang="en-US" altLang="en-US" sz="1200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4294967295"/>
          </p:nvPr>
        </p:nvSpPr>
        <p:spPr bwMode="auto">
          <a:xfrm>
            <a:off x="3200400" y="6324600"/>
            <a:ext cx="28956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/>
              <a:t>ICS102: while &amp; do-while</a:t>
            </a:r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239000" y="6400800"/>
            <a:ext cx="19050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fld id="{A55A7E1A-157E-4B1C-AF65-52A347521C90}" type="slidenum">
              <a:rPr lang="ar-SA" altLang="en-US" sz="1200"/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3</a:t>
            </a:fld>
            <a:endParaRPr lang="en-US" altLang="en-US" sz="1200"/>
          </a:p>
        </p:txBody>
      </p:sp>
      <p:sp>
        <p:nvSpPr>
          <p:cNvPr id="717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427163" y="228600"/>
            <a:ext cx="7640637" cy="609600"/>
          </a:xfrm>
        </p:spPr>
        <p:txBody>
          <a:bodyPr/>
          <a:lstStyle/>
          <a:p>
            <a:pPr eaLnBrk="1" hangingPunct="1"/>
            <a:r>
              <a:rPr lang="en-US" altLang="en-US" smtClean="0">
                <a:cs typeface="Tahoma" panose="020B0604030504040204" pitchFamily="34" charset="0"/>
              </a:rPr>
              <a:t>Introduction</a:t>
            </a:r>
          </a:p>
        </p:txBody>
      </p:sp>
      <p:sp>
        <p:nvSpPr>
          <p:cNvPr id="512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09600" y="1143000"/>
            <a:ext cx="8077200" cy="4495800"/>
          </a:xfrm>
        </p:spPr>
        <p:txBody>
          <a:bodyPr/>
          <a:lstStyle/>
          <a:p>
            <a:pPr eaLnBrk="1" hangingPunct="1"/>
            <a:r>
              <a:rPr lang="en-US" altLang="en-US" sz="2000" i="1" smtClean="0"/>
              <a:t>Loops</a:t>
            </a:r>
            <a:r>
              <a:rPr lang="en-US" altLang="en-US" sz="2000" smtClean="0"/>
              <a:t> are used for problems that require repeating some action.</a:t>
            </a:r>
          </a:p>
          <a:p>
            <a:pPr eaLnBrk="1" hangingPunct="1"/>
            <a:endParaRPr lang="en-US" altLang="en-US" sz="1200" smtClean="0"/>
          </a:p>
          <a:p>
            <a:pPr eaLnBrk="1" hangingPunct="1"/>
            <a:r>
              <a:rPr lang="en-US" altLang="en-US" sz="2000" smtClean="0"/>
              <a:t>A loop consists of:</a:t>
            </a:r>
          </a:p>
          <a:p>
            <a:pPr lvl="1" eaLnBrk="1" hangingPunct="1"/>
            <a:r>
              <a:rPr lang="en-US" altLang="en-US" sz="1800" smtClean="0"/>
              <a:t>Body: The code that is repeated in a loop.</a:t>
            </a:r>
          </a:p>
          <a:p>
            <a:pPr lvl="1" eaLnBrk="1" hangingPunct="1"/>
            <a:r>
              <a:rPr lang="en-US" altLang="en-US" sz="1800" smtClean="0"/>
              <a:t>Condition (boolean expression): as long as it is true, the body is executed.</a:t>
            </a:r>
          </a:p>
          <a:p>
            <a:pPr eaLnBrk="1" hangingPunct="1"/>
            <a:endParaRPr lang="en-US" altLang="en-US" sz="900" smtClean="0"/>
          </a:p>
          <a:p>
            <a:pPr eaLnBrk="1" hangingPunct="1"/>
            <a:r>
              <a:rPr lang="en-US" altLang="en-US" sz="2000" smtClean="0"/>
              <a:t>Each repetition of the loop body is called an </a:t>
            </a:r>
            <a:r>
              <a:rPr lang="en-US" altLang="en-US" sz="2000" i="1" smtClean="0"/>
              <a:t>iteration</a:t>
            </a:r>
            <a:r>
              <a:rPr lang="en-US" altLang="en-US" sz="2000" smtClean="0"/>
              <a:t> of the loop</a:t>
            </a:r>
          </a:p>
          <a:p>
            <a:pPr eaLnBrk="1" hangingPunct="1"/>
            <a:endParaRPr lang="en-US" altLang="en-US" sz="2000" smtClean="0"/>
          </a:p>
          <a:p>
            <a:pPr eaLnBrk="1" hangingPunct="1"/>
            <a:r>
              <a:rPr lang="en-US" altLang="en-US" sz="2000" smtClean="0"/>
              <a:t>Java has three types of loop statements:  </a:t>
            </a:r>
          </a:p>
          <a:p>
            <a:pPr lvl="1" eaLnBrk="1" hangingPunct="1"/>
            <a:r>
              <a:rPr lang="en-US" altLang="en-US" sz="1800" smtClean="0"/>
              <a:t>The </a:t>
            </a:r>
            <a:r>
              <a:rPr lang="en-US" altLang="en-US" sz="1800" b="1" smtClean="0">
                <a:solidFill>
                  <a:srgbClr val="034CA1"/>
                </a:solidFill>
                <a:latin typeface="Courier New" panose="02070309020205020404" pitchFamily="49" charset="0"/>
              </a:rPr>
              <a:t>while</a:t>
            </a:r>
            <a:endParaRPr lang="en-US" altLang="en-US" sz="1800" smtClean="0"/>
          </a:p>
          <a:p>
            <a:pPr lvl="1" eaLnBrk="1" hangingPunct="1"/>
            <a:r>
              <a:rPr lang="en-US" altLang="en-US" sz="1800" smtClean="0"/>
              <a:t>The </a:t>
            </a:r>
            <a:r>
              <a:rPr lang="en-US" altLang="en-US" sz="1800" b="1" smtClean="0">
                <a:solidFill>
                  <a:srgbClr val="034CA1"/>
                </a:solidFill>
                <a:latin typeface="Courier New" panose="02070309020205020404" pitchFamily="49" charset="0"/>
              </a:rPr>
              <a:t>do-while</a:t>
            </a:r>
            <a:endParaRPr lang="en-US" altLang="en-US" sz="1800" smtClean="0"/>
          </a:p>
          <a:p>
            <a:pPr lvl="1" eaLnBrk="1" hangingPunct="1"/>
            <a:r>
              <a:rPr lang="en-US" altLang="en-US" sz="1800" smtClean="0"/>
              <a:t>The  </a:t>
            </a:r>
            <a:r>
              <a:rPr lang="en-US" altLang="en-US" sz="1800" b="1" smtClean="0">
                <a:solidFill>
                  <a:srgbClr val="034CA1"/>
                </a:solidFill>
                <a:latin typeface="Courier New" panose="02070309020205020404" pitchFamily="49" charset="0"/>
              </a:rPr>
              <a:t>for</a:t>
            </a:r>
            <a:r>
              <a:rPr lang="en-US" altLang="en-US" sz="1800" smtClean="0"/>
              <a:t> </a:t>
            </a:r>
          </a:p>
          <a:p>
            <a:pPr eaLnBrk="1" hangingPunct="1"/>
            <a:endParaRPr lang="en-US" altLang="en-US" sz="800" smtClean="0"/>
          </a:p>
          <a:p>
            <a:pPr eaLnBrk="1" hangingPunct="1"/>
            <a:endParaRPr lang="en-US" altLang="en-US" smtClean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5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1000"/>
                                        <p:tgtEl>
                                          <p:spTgt spid="51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1000"/>
                                        <p:tgtEl>
                                          <p:spTgt spid="51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1000"/>
                                        <p:tgtEl>
                                          <p:spTgt spid="51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1000"/>
                                        <p:tgtEl>
                                          <p:spTgt spid="51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1000"/>
                                        <p:tgtEl>
                                          <p:spTgt spid="512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1000"/>
                                        <p:tgtEl>
                                          <p:spTgt spid="512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8" dur="1000"/>
                                        <p:tgtEl>
                                          <p:spTgt spid="512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1" dur="1000"/>
                                        <p:tgtEl>
                                          <p:spTgt spid="512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6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Date Placeholder 3"/>
          <p:cNvSpPr>
            <a:spLocks noGrp="1"/>
          </p:cNvSpPr>
          <p:nvPr>
            <p:ph type="dt" sz="quarter" idx="4294967295"/>
          </p:nvPr>
        </p:nvSpPr>
        <p:spPr bwMode="auto">
          <a:xfrm>
            <a:off x="152400" y="6324600"/>
            <a:ext cx="19050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CC983306-D2E8-4635-B1EC-66EE8CD843DF}" type="datetime4">
              <a:rPr lang="en-US" altLang="en-US" sz="1200"/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February 15, 2018</a:t>
            </a:fld>
            <a:endParaRPr lang="en-US" altLang="en-US" sz="1200"/>
          </a:p>
        </p:txBody>
      </p:sp>
      <p:sp>
        <p:nvSpPr>
          <p:cNvPr id="8195" name="Footer Placeholder 4"/>
          <p:cNvSpPr>
            <a:spLocks noGrp="1"/>
          </p:cNvSpPr>
          <p:nvPr>
            <p:ph type="ftr" sz="quarter" idx="4294967295"/>
          </p:nvPr>
        </p:nvSpPr>
        <p:spPr bwMode="auto">
          <a:xfrm>
            <a:off x="3200400" y="6324600"/>
            <a:ext cx="28956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/>
              <a:t>ICS102: while &amp; do-while</a:t>
            </a:r>
          </a:p>
        </p:txBody>
      </p:sp>
      <p:sp>
        <p:nvSpPr>
          <p:cNvPr id="8196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239000" y="6400800"/>
            <a:ext cx="19050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fld id="{5E01682F-F12F-4FDD-9D45-038810059E44}" type="slidenum">
              <a:rPr lang="ar-SA" altLang="en-US" sz="1200"/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4</a:t>
            </a:fld>
            <a:endParaRPr lang="en-US" altLang="en-US" sz="1200"/>
          </a:p>
        </p:txBody>
      </p:sp>
      <p:sp>
        <p:nvSpPr>
          <p:cNvPr id="8197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b="1" smtClean="0">
                <a:latin typeface="Courier New" panose="02070309020205020404" pitchFamily="49" charset="0"/>
                <a:cs typeface="Courier New" panose="02070309020205020404" pitchFamily="49" charset="0"/>
              </a:rPr>
              <a:t>while</a:t>
            </a:r>
            <a:r>
              <a:rPr lang="en-US" altLang="en-US" smtClean="0">
                <a:cs typeface="Tahoma" panose="020B0604030504040204" pitchFamily="34" charset="0"/>
              </a:rPr>
              <a:t> loop</a:t>
            </a:r>
          </a:p>
        </p:txBody>
      </p:sp>
      <p:sp>
        <p:nvSpPr>
          <p:cNvPr id="615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85800" y="1676400"/>
            <a:ext cx="8077200" cy="3048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2000" smtClean="0"/>
              <a:t>General form:</a:t>
            </a:r>
          </a:p>
          <a:p>
            <a:pPr eaLnBrk="1" hangingPunct="1">
              <a:lnSpc>
                <a:spcPct val="90000"/>
              </a:lnSpc>
            </a:pPr>
            <a:endParaRPr lang="en-US" altLang="en-US" sz="2000" smtClean="0"/>
          </a:p>
          <a:p>
            <a:pPr eaLnBrk="1" hangingPunct="1">
              <a:lnSpc>
                <a:spcPct val="90000"/>
              </a:lnSpc>
            </a:pPr>
            <a:endParaRPr lang="en-US" altLang="en-US" sz="2000" smtClean="0"/>
          </a:p>
          <a:p>
            <a:pPr eaLnBrk="1" hangingPunct="1">
              <a:lnSpc>
                <a:spcPct val="90000"/>
              </a:lnSpc>
            </a:pPr>
            <a:endParaRPr lang="en-US" altLang="en-US" sz="2000" smtClean="0"/>
          </a:p>
          <a:p>
            <a:pPr eaLnBrk="1" hangingPunct="1">
              <a:lnSpc>
                <a:spcPct val="90000"/>
              </a:lnSpc>
            </a:pPr>
            <a:endParaRPr lang="en-US" altLang="en-US" sz="2000" smtClean="0"/>
          </a:p>
          <a:p>
            <a:pPr eaLnBrk="1" hangingPunct="1">
              <a:lnSpc>
                <a:spcPct val="90000"/>
              </a:lnSpc>
            </a:pPr>
            <a:endParaRPr lang="en-US" altLang="en-US" sz="1000" smtClean="0"/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000" smtClean="0"/>
          </a:p>
        </p:txBody>
      </p:sp>
      <p:sp>
        <p:nvSpPr>
          <p:cNvPr id="6152" name="Text Box 8"/>
          <p:cNvSpPr txBox="1">
            <a:spLocks noChangeArrowheads="1"/>
          </p:cNvSpPr>
          <p:nvPr/>
        </p:nvSpPr>
        <p:spPr bwMode="auto">
          <a:xfrm>
            <a:off x="914400" y="2133600"/>
            <a:ext cx="2286000" cy="779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while(</a:t>
            </a:r>
            <a:r>
              <a:rPr lang="en-US" altLang="en-US" sz="1800" i="1">
                <a:latin typeface="Courier New" panose="02070309020205020404" pitchFamily="49" charset="0"/>
                <a:cs typeface="Courier New" panose="02070309020205020404" pitchFamily="49" charset="0"/>
              </a:rPr>
              <a:t>bool</a:t>
            </a: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_</a:t>
            </a:r>
            <a:r>
              <a:rPr lang="en-US" altLang="en-US" sz="1800" i="1">
                <a:latin typeface="Courier New" panose="02070309020205020404" pitchFamily="49" charset="0"/>
                <a:cs typeface="Courier New" panose="02070309020205020404" pitchFamily="49" charset="0"/>
              </a:rPr>
              <a:t>exp</a:t>
            </a: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 i="1">
                <a:latin typeface="Courier New" panose="02070309020205020404" pitchFamily="49" charset="0"/>
                <a:cs typeface="Courier New" panose="02070309020205020404" pitchFamily="49" charset="0"/>
              </a:rPr>
              <a:t>   statement;</a:t>
            </a:r>
            <a:endParaRPr lang="en-US" altLang="en-US" sz="1800"/>
          </a:p>
        </p:txBody>
      </p:sp>
      <p:sp>
        <p:nvSpPr>
          <p:cNvPr id="6153" name="Text Box 9"/>
          <p:cNvSpPr txBox="1">
            <a:spLocks noChangeArrowheads="1"/>
          </p:cNvSpPr>
          <p:nvPr/>
        </p:nvSpPr>
        <p:spPr bwMode="auto">
          <a:xfrm>
            <a:off x="5715000" y="2057400"/>
            <a:ext cx="2971800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while(</a:t>
            </a:r>
            <a:r>
              <a:rPr lang="en-US" altLang="en-US" sz="1800" i="1">
                <a:latin typeface="Courier New" panose="02070309020205020404" pitchFamily="49" charset="0"/>
                <a:cs typeface="Courier New" panose="02070309020205020404" pitchFamily="49" charset="0"/>
              </a:rPr>
              <a:t>bool</a:t>
            </a: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_</a:t>
            </a:r>
            <a:r>
              <a:rPr lang="en-US" altLang="en-US" sz="1800" i="1">
                <a:latin typeface="Courier New" panose="02070309020205020404" pitchFamily="49" charset="0"/>
                <a:cs typeface="Courier New" panose="02070309020205020404" pitchFamily="49" charset="0"/>
              </a:rPr>
              <a:t>exp</a:t>
            </a: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 i="1">
                <a:latin typeface="Courier New" panose="02070309020205020404" pitchFamily="49" charset="0"/>
                <a:cs typeface="Courier New" panose="02070309020205020404" pitchFamily="49" charset="0"/>
              </a:rPr>
              <a:t>   block_statement</a:t>
            </a:r>
          </a:p>
        </p:txBody>
      </p:sp>
      <p:sp>
        <p:nvSpPr>
          <p:cNvPr id="6154" name="Text Box 10"/>
          <p:cNvSpPr txBox="1">
            <a:spLocks noChangeArrowheads="1"/>
          </p:cNvSpPr>
          <p:nvPr/>
        </p:nvSpPr>
        <p:spPr bwMode="auto">
          <a:xfrm>
            <a:off x="3810000" y="2286000"/>
            <a:ext cx="5334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2000"/>
              <a:t>OR</a:t>
            </a:r>
          </a:p>
        </p:txBody>
      </p:sp>
      <p:sp>
        <p:nvSpPr>
          <p:cNvPr id="6155" name="Line 11"/>
          <p:cNvSpPr>
            <a:spLocks noChangeShapeType="1"/>
          </p:cNvSpPr>
          <p:nvPr/>
        </p:nvSpPr>
        <p:spPr bwMode="auto">
          <a:xfrm>
            <a:off x="4267200" y="32766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56" name="AutoShape 12"/>
          <p:cNvSpPr>
            <a:spLocks noChangeArrowheads="1"/>
          </p:cNvSpPr>
          <p:nvPr/>
        </p:nvSpPr>
        <p:spPr bwMode="auto">
          <a:xfrm>
            <a:off x="3276600" y="3505200"/>
            <a:ext cx="1981200" cy="762000"/>
          </a:xfrm>
          <a:prstGeom prst="diamond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i="1">
                <a:latin typeface="Arial" panose="020B0604020202020204" pitchFamily="34" charset="0"/>
              </a:rPr>
              <a:t>bool_exp</a:t>
            </a:r>
          </a:p>
        </p:txBody>
      </p:sp>
      <p:sp>
        <p:nvSpPr>
          <p:cNvPr id="6157" name="Text Box 13"/>
          <p:cNvSpPr txBox="1">
            <a:spLocks noChangeArrowheads="1"/>
          </p:cNvSpPr>
          <p:nvPr/>
        </p:nvSpPr>
        <p:spPr bwMode="auto">
          <a:xfrm>
            <a:off x="5410200" y="4419600"/>
            <a:ext cx="1371600" cy="3698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while body</a:t>
            </a:r>
          </a:p>
        </p:txBody>
      </p:sp>
      <p:cxnSp>
        <p:nvCxnSpPr>
          <p:cNvPr id="6158" name="AutoShape 14"/>
          <p:cNvCxnSpPr>
            <a:cxnSpLocks noChangeShapeType="1"/>
            <a:stCxn id="6157" idx="2"/>
            <a:endCxn id="6156" idx="2"/>
          </p:cNvCxnSpPr>
          <p:nvPr/>
        </p:nvCxnSpPr>
        <p:spPr bwMode="auto">
          <a:xfrm rot="5400000" flipH="1">
            <a:off x="4920456" y="3613944"/>
            <a:ext cx="522288" cy="1828800"/>
          </a:xfrm>
          <a:prstGeom prst="bentConnector3">
            <a:avLst>
              <a:gd name="adj1" fmla="val -43815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59" name="Line 15"/>
          <p:cNvSpPr>
            <a:spLocks noChangeShapeType="1"/>
          </p:cNvSpPr>
          <p:nvPr/>
        </p:nvSpPr>
        <p:spPr bwMode="auto">
          <a:xfrm flipH="1">
            <a:off x="2895600" y="38862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60" name="Line 16"/>
          <p:cNvSpPr>
            <a:spLocks noChangeShapeType="1"/>
          </p:cNvSpPr>
          <p:nvPr/>
        </p:nvSpPr>
        <p:spPr bwMode="auto">
          <a:xfrm>
            <a:off x="2895600" y="3886200"/>
            <a:ext cx="0" cy="1905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61" name="Line 17"/>
          <p:cNvSpPr>
            <a:spLocks noChangeShapeType="1"/>
          </p:cNvSpPr>
          <p:nvPr/>
        </p:nvSpPr>
        <p:spPr bwMode="auto">
          <a:xfrm>
            <a:off x="2895600" y="5791200"/>
            <a:ext cx="1295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62" name="Line 18"/>
          <p:cNvSpPr>
            <a:spLocks noChangeShapeType="1"/>
          </p:cNvSpPr>
          <p:nvPr/>
        </p:nvSpPr>
        <p:spPr bwMode="auto">
          <a:xfrm>
            <a:off x="4191000" y="57912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63" name="Text Box 19"/>
          <p:cNvSpPr txBox="1">
            <a:spLocks noChangeArrowheads="1"/>
          </p:cNvSpPr>
          <p:nvPr/>
        </p:nvSpPr>
        <p:spPr bwMode="auto">
          <a:xfrm>
            <a:off x="2590800" y="3505200"/>
            <a:ext cx="6858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false</a:t>
            </a:r>
          </a:p>
        </p:txBody>
      </p:sp>
      <p:grpSp>
        <p:nvGrpSpPr>
          <p:cNvPr id="2" name="Group 23"/>
          <p:cNvGrpSpPr>
            <a:grpSpLocks/>
          </p:cNvGrpSpPr>
          <p:nvPr/>
        </p:nvGrpSpPr>
        <p:grpSpPr bwMode="auto">
          <a:xfrm>
            <a:off x="5257800" y="3505200"/>
            <a:ext cx="1219200" cy="914400"/>
            <a:chOff x="3312" y="2208"/>
            <a:chExt cx="768" cy="576"/>
          </a:xfrm>
        </p:grpSpPr>
        <p:cxnSp>
          <p:nvCxnSpPr>
            <p:cNvPr id="8213" name="AutoShape 21"/>
            <p:cNvCxnSpPr>
              <a:cxnSpLocks noChangeShapeType="1"/>
              <a:stCxn id="6156" idx="3"/>
              <a:endCxn id="6157" idx="0"/>
            </p:cNvCxnSpPr>
            <p:nvPr/>
          </p:nvCxnSpPr>
          <p:spPr bwMode="auto">
            <a:xfrm>
              <a:off x="3312" y="2448"/>
              <a:ext cx="528" cy="336"/>
            </a:xfrm>
            <a:prstGeom prst="bentConnector2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8214" name="Text Box 22"/>
            <p:cNvSpPr txBox="1">
              <a:spLocks noChangeArrowheads="1"/>
            </p:cNvSpPr>
            <p:nvPr/>
          </p:nvSpPr>
          <p:spPr bwMode="auto">
            <a:xfrm>
              <a:off x="3600" y="2208"/>
              <a:ext cx="480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009900"/>
                </a:buClr>
                <a:buSzPct val="6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SzPct val="50000"/>
                <a:buFont typeface="Wingdings" panose="05000000000000000000" pitchFamily="2" charset="2"/>
                <a:buChar char="n"/>
                <a:defRPr sz="16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SzPct val="55000"/>
                <a:buFont typeface="Wingdings" panose="05000000000000000000" pitchFamily="2" charset="2"/>
                <a:buChar char="n"/>
                <a:defRPr sz="12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SzPct val="50000"/>
                <a:buFont typeface="Wingdings" panose="05000000000000000000" pitchFamily="2" charset="2"/>
                <a:buChar char="n"/>
                <a:defRPr sz="12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50000"/>
                <a:buFont typeface="Wingdings" panose="05000000000000000000" pitchFamily="2" charset="2"/>
                <a:buChar char="n"/>
                <a:defRPr sz="12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50000"/>
                <a:buFont typeface="Wingdings" panose="05000000000000000000" pitchFamily="2" charset="2"/>
                <a:buChar char="n"/>
                <a:defRPr sz="12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50000"/>
                <a:buFont typeface="Wingdings" panose="05000000000000000000" pitchFamily="2" charset="2"/>
                <a:buChar char="n"/>
                <a:defRPr sz="12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50000"/>
                <a:buFont typeface="Wingdings" panose="05000000000000000000" pitchFamily="2" charset="2"/>
                <a:buChar char="n"/>
                <a:defRPr sz="12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n-US" altLang="en-US" sz="1800">
                  <a:latin typeface="Arial" panose="020B0604020202020204" pitchFamily="34" charset="0"/>
                </a:rPr>
                <a:t>true</a:t>
              </a:r>
            </a:p>
          </p:txBody>
        </p:sp>
      </p:grp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1219200" y="990600"/>
            <a:ext cx="76200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339933"/>
              </a:buClr>
              <a:buSzTx/>
              <a:buFont typeface="Wingdings" panose="05000000000000000000" pitchFamily="2" charset="2"/>
              <a:buChar char="§"/>
            </a:pPr>
            <a:r>
              <a:rPr lang="en-US" altLang="en-US" sz="1800"/>
              <a:t> A while-statement is used to execute a statement or a compound-statement </a:t>
            </a:r>
            <a:r>
              <a:rPr lang="en-US" altLang="en-US" sz="1800" u="sng"/>
              <a:t>zero</a:t>
            </a:r>
            <a:r>
              <a:rPr lang="en-US" altLang="en-US" sz="1800"/>
              <a:t> or more times.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1000"/>
                                        <p:tgtEl>
                                          <p:spTgt spid="6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10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6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6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6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6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6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0" grpId="0" build="p"/>
      <p:bldP spid="6152" grpId="0"/>
      <p:bldP spid="6153" grpId="0"/>
      <p:bldP spid="6154" grpId="0"/>
      <p:bldP spid="6155" grpId="0" animBg="1"/>
      <p:bldP spid="6156" grpId="0" animBg="1"/>
      <p:bldP spid="6157" grpId="0" animBg="1"/>
      <p:bldP spid="6159" grpId="0" animBg="1"/>
      <p:bldP spid="6160" grpId="0" animBg="1"/>
      <p:bldP spid="6161" grpId="0" animBg="1"/>
      <p:bldP spid="6162" grpId="0" animBg="1"/>
      <p:bldP spid="616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Date Placeholder 3"/>
          <p:cNvSpPr>
            <a:spLocks noGrp="1"/>
          </p:cNvSpPr>
          <p:nvPr>
            <p:ph type="dt" sz="quarter" idx="4294967295"/>
          </p:nvPr>
        </p:nvSpPr>
        <p:spPr bwMode="auto">
          <a:xfrm>
            <a:off x="152400" y="6324600"/>
            <a:ext cx="19050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93895C04-800F-4833-85D0-3C889535A379}" type="datetime4">
              <a:rPr lang="en-US" altLang="en-US" sz="1200"/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February 15, 2018</a:t>
            </a:fld>
            <a:endParaRPr lang="en-US" altLang="en-US" sz="1200"/>
          </a:p>
        </p:txBody>
      </p:sp>
      <p:sp>
        <p:nvSpPr>
          <p:cNvPr id="9219" name="Footer Placeholder 4"/>
          <p:cNvSpPr>
            <a:spLocks noGrp="1"/>
          </p:cNvSpPr>
          <p:nvPr>
            <p:ph type="ftr" sz="quarter" idx="4294967295"/>
          </p:nvPr>
        </p:nvSpPr>
        <p:spPr bwMode="auto">
          <a:xfrm>
            <a:off x="3200400" y="6324600"/>
            <a:ext cx="28956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/>
              <a:t>ICS102: while &amp; do-while</a:t>
            </a:r>
          </a:p>
        </p:txBody>
      </p:sp>
      <p:sp>
        <p:nvSpPr>
          <p:cNvPr id="9220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239000" y="6400800"/>
            <a:ext cx="19050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fld id="{680EA26A-B656-48B3-828E-97FF2B8F8603}" type="slidenum">
              <a:rPr lang="ar-SA" altLang="en-US" sz="1200"/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5</a:t>
            </a:fld>
            <a:endParaRPr lang="en-US" altLang="en-US" sz="1200"/>
          </a:p>
        </p:txBody>
      </p:sp>
      <p:sp>
        <p:nvSpPr>
          <p:cNvPr id="9221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b="1" smtClean="0">
                <a:latin typeface="Courier New" panose="02070309020205020404" pitchFamily="49" charset="0"/>
              </a:rPr>
              <a:t>while</a:t>
            </a:r>
            <a:r>
              <a:rPr lang="en-US" altLang="en-US" smtClean="0"/>
              <a:t> loop examples </a:t>
            </a:r>
          </a:p>
        </p:txBody>
      </p:sp>
      <p:graphicFrame>
        <p:nvGraphicFramePr>
          <p:cNvPr id="21" name="Table 20"/>
          <p:cNvGraphicFramePr>
            <a:graphicFrameLocks noGrp="1"/>
          </p:cNvGraphicFramePr>
          <p:nvPr/>
        </p:nvGraphicFramePr>
        <p:xfrm>
          <a:off x="381000" y="1295400"/>
          <a:ext cx="8534400" cy="4419599"/>
        </p:xfrm>
        <a:graphic>
          <a:graphicData uri="http://schemas.openxmlformats.org/drawingml/2006/table">
            <a:tbl>
              <a:tblPr/>
              <a:tblGrid>
                <a:gridCol w="5486400"/>
                <a:gridCol w="3048000"/>
              </a:tblGrid>
              <a:tr h="313817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Times New Roman"/>
                          <a:ea typeface="Times New Roman"/>
                          <a:cs typeface="Traditional Arabic"/>
                        </a:rPr>
                        <a:t>while-loop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Times New Roman"/>
                          <a:ea typeface="Times New Roman"/>
                          <a:cs typeface="Traditional Arabic"/>
                        </a:rPr>
                        <a:t>output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</a:tr>
              <a:tr h="1438331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1454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25997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457200" y="1676400"/>
            <a:ext cx="5334000" cy="123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pt-BR" altLang="en-US" sz="1400">
                <a:latin typeface="Times New Roman" panose="02020603050405020304" pitchFamily="18" charset="0"/>
                <a:ea typeface="Times New Roman" panose="02020603050405020304" pitchFamily="18" charset="0"/>
                <a:cs typeface="Traditional Arabic" panose="02020603050405020304" pitchFamily="18" charset="-78"/>
              </a:rPr>
              <a:t>int n = 1;</a:t>
            </a:r>
            <a:endParaRPr lang="en-US" altLang="en-US" sz="1400">
              <a:latin typeface="Times New Roman" panose="02020603050405020304" pitchFamily="18" charset="0"/>
              <a:ea typeface="Times New Roman" panose="02020603050405020304" pitchFamily="18" charset="0"/>
              <a:cs typeface="Traditional Arabic" panose="02020603050405020304" pitchFamily="18" charset="-78"/>
            </a:endParaRPr>
          </a:p>
          <a:p>
            <a:pPr rtl="1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pt-BR" altLang="en-US" sz="1400">
                <a:latin typeface="Times New Roman" panose="02020603050405020304" pitchFamily="18" charset="0"/>
                <a:ea typeface="Times New Roman" panose="02020603050405020304" pitchFamily="18" charset="0"/>
                <a:cs typeface="Traditional Arabic" panose="02020603050405020304" pitchFamily="18" charset="-78"/>
              </a:rPr>
              <a:t>while(n &lt;= 10){</a:t>
            </a:r>
            <a:endParaRPr lang="en-US" altLang="en-US" sz="1400">
              <a:latin typeface="Times New Roman" panose="02020603050405020304" pitchFamily="18" charset="0"/>
              <a:ea typeface="Times New Roman" panose="02020603050405020304" pitchFamily="18" charset="0"/>
              <a:cs typeface="Traditional Arabic" panose="02020603050405020304" pitchFamily="18" charset="-78"/>
            </a:endParaRPr>
          </a:p>
          <a:p>
            <a:pPr rtl="1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pt-BR" altLang="en-US" sz="1400">
                <a:latin typeface="Times New Roman" panose="02020603050405020304" pitchFamily="18" charset="0"/>
                <a:ea typeface="Times New Roman" panose="02020603050405020304" pitchFamily="18" charset="0"/>
                <a:cs typeface="Traditional Arabic" panose="02020603050405020304" pitchFamily="18" charset="-78"/>
              </a:rPr>
              <a:t>    System.out.printf("%d    ", n);</a:t>
            </a:r>
            <a:endParaRPr lang="en-US" altLang="en-US" sz="1400">
              <a:latin typeface="Times New Roman" panose="02020603050405020304" pitchFamily="18" charset="0"/>
              <a:ea typeface="Times New Roman" panose="02020603050405020304" pitchFamily="18" charset="0"/>
              <a:cs typeface="Traditional Arabic" panose="02020603050405020304" pitchFamily="18" charset="-78"/>
            </a:endParaRPr>
          </a:p>
          <a:p>
            <a:pPr rtl="1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pt-BR" altLang="en-US" sz="1400">
                <a:latin typeface="Times New Roman" panose="02020603050405020304" pitchFamily="18" charset="0"/>
                <a:ea typeface="Times New Roman" panose="02020603050405020304" pitchFamily="18" charset="0"/>
                <a:cs typeface="Traditional Arabic" panose="02020603050405020304" pitchFamily="18" charset="-78"/>
              </a:rPr>
              <a:t>    </a:t>
            </a:r>
            <a:r>
              <a:rPr lang="en-US" altLang="en-US" sz="1400">
                <a:latin typeface="Times New Roman" panose="02020603050405020304" pitchFamily="18" charset="0"/>
                <a:ea typeface="Times New Roman" panose="02020603050405020304" pitchFamily="18" charset="0"/>
                <a:cs typeface="Traditional Arabic" panose="02020603050405020304" pitchFamily="18" charset="-78"/>
              </a:rPr>
              <a:t>n += 2;</a:t>
            </a:r>
          </a:p>
          <a:p>
            <a:pPr rtl="1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Times New Roman" panose="02020603050405020304" pitchFamily="18" charset="0"/>
                <a:ea typeface="Times New Roman" panose="02020603050405020304" pitchFamily="18" charset="0"/>
                <a:cs typeface="Traditional Arabic" panose="02020603050405020304" pitchFamily="18" charset="-78"/>
              </a:rPr>
              <a:t> }</a:t>
            </a: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6248400" y="1676400"/>
            <a:ext cx="22479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rtl="1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latin typeface="Times New Roman" panose="02020603050405020304" pitchFamily="18" charset="0"/>
                <a:ea typeface="Times New Roman" panose="02020603050405020304" pitchFamily="18" charset="0"/>
                <a:cs typeface="Traditional Arabic" panose="02020603050405020304" pitchFamily="18" charset="-78"/>
              </a:rPr>
              <a:t>1     3     5     7     9</a:t>
            </a: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457200" y="3124200"/>
            <a:ext cx="533400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rtl="1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latin typeface="Times New Roman" panose="02020603050405020304" pitchFamily="18" charset="0"/>
                <a:ea typeface="Times New Roman" panose="02020603050405020304" pitchFamily="18" charset="0"/>
                <a:cs typeface="Traditional Arabic" panose="02020603050405020304" pitchFamily="18" charset="-78"/>
              </a:rPr>
              <a:t>int k = 12;</a:t>
            </a:r>
          </a:p>
          <a:p>
            <a:pPr rtl="1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latin typeface="Times New Roman" panose="02020603050405020304" pitchFamily="18" charset="0"/>
                <a:ea typeface="Times New Roman" panose="02020603050405020304" pitchFamily="18" charset="0"/>
                <a:cs typeface="Traditional Arabic" panose="02020603050405020304" pitchFamily="18" charset="-78"/>
              </a:rPr>
              <a:t>while(k &gt; 6)</a:t>
            </a:r>
          </a:p>
          <a:p>
            <a:pPr rtl="1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latin typeface="Times New Roman" panose="02020603050405020304" pitchFamily="18" charset="0"/>
                <a:ea typeface="Times New Roman" panose="02020603050405020304" pitchFamily="18" charset="0"/>
                <a:cs typeface="Traditional Arabic" panose="02020603050405020304" pitchFamily="18" charset="-78"/>
              </a:rPr>
              <a:t>    System.out.printf("%d    ", k--);      </a:t>
            </a:r>
            <a:endParaRPr lang="en-US" altLang="en-US" sz="1800">
              <a:latin typeface="Times New Roman" panose="02020603050405020304" pitchFamily="18" charset="0"/>
              <a:ea typeface="Times New Roman" panose="02020603050405020304" pitchFamily="18" charset="0"/>
              <a:cs typeface="Traditional Arabic" panose="02020603050405020304" pitchFamily="18" charset="-78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6248400" y="3124200"/>
            <a:ext cx="22479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rtl="1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latin typeface="Times New Roman" panose="02020603050405020304" pitchFamily="18" charset="0"/>
                <a:ea typeface="Times New Roman" panose="02020603050405020304" pitchFamily="18" charset="0"/>
                <a:cs typeface="Traditional Arabic" panose="02020603050405020304" pitchFamily="18" charset="-78"/>
              </a:rPr>
              <a:t>12     11     10     9     8     7</a:t>
            </a: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457200" y="4114800"/>
            <a:ext cx="53340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rtl="1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latin typeface="Times New Roman" panose="02020603050405020304" pitchFamily="18" charset="0"/>
                <a:ea typeface="Times New Roman" panose="02020603050405020304" pitchFamily="18" charset="0"/>
                <a:cs typeface="Traditional Arabic" panose="02020603050405020304" pitchFamily="18" charset="-78"/>
              </a:rPr>
              <a:t>int num = 2;</a:t>
            </a:r>
          </a:p>
          <a:p>
            <a:pPr rtl="1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latin typeface="Times New Roman" panose="02020603050405020304" pitchFamily="18" charset="0"/>
                <a:ea typeface="Times New Roman" panose="02020603050405020304" pitchFamily="18" charset="0"/>
                <a:cs typeface="Traditional Arabic" panose="02020603050405020304" pitchFamily="18" charset="-78"/>
              </a:rPr>
              <a:t>System.out.println("number\tsquare root\tsquare\n");</a:t>
            </a:r>
          </a:p>
          <a:p>
            <a:pPr rtl="1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pt-BR" altLang="en-US" sz="1400">
                <a:latin typeface="Times New Roman" panose="02020603050405020304" pitchFamily="18" charset="0"/>
                <a:ea typeface="Times New Roman" panose="02020603050405020304" pitchFamily="18" charset="0"/>
                <a:cs typeface="Traditional Arabic" panose="02020603050405020304" pitchFamily="18" charset="-78"/>
              </a:rPr>
              <a:t>while(num &lt;= 5){</a:t>
            </a:r>
            <a:endParaRPr lang="en-US" altLang="en-US" sz="1400">
              <a:latin typeface="Times New Roman" panose="02020603050405020304" pitchFamily="18" charset="0"/>
              <a:ea typeface="Times New Roman" panose="02020603050405020304" pitchFamily="18" charset="0"/>
              <a:cs typeface="Traditional Arabic" panose="02020603050405020304" pitchFamily="18" charset="-78"/>
            </a:endParaRPr>
          </a:p>
          <a:p>
            <a:pPr rtl="1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pt-BR" altLang="en-US" sz="1400">
                <a:latin typeface="Times New Roman" panose="02020603050405020304" pitchFamily="18" charset="0"/>
                <a:ea typeface="Times New Roman" panose="02020603050405020304" pitchFamily="18" charset="0"/>
                <a:cs typeface="Traditional Arabic" panose="02020603050405020304" pitchFamily="18" charset="-78"/>
              </a:rPr>
              <a:t>    System.out. printf("%d\t%.2f\t%2d\n", num, Math.sqrt(num), </a:t>
            </a:r>
          </a:p>
          <a:p>
            <a:pPr rtl="1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pt-BR" altLang="en-US" sz="1400">
                <a:latin typeface="Times New Roman" panose="02020603050405020304" pitchFamily="18" charset="0"/>
                <a:ea typeface="Times New Roman" panose="02020603050405020304" pitchFamily="18" charset="0"/>
                <a:cs typeface="Traditional Arabic" panose="02020603050405020304" pitchFamily="18" charset="-78"/>
              </a:rPr>
              <a:t>         num * num);</a:t>
            </a:r>
            <a:endParaRPr lang="en-US" altLang="en-US" sz="1400">
              <a:latin typeface="Times New Roman" panose="02020603050405020304" pitchFamily="18" charset="0"/>
              <a:ea typeface="Times New Roman" panose="02020603050405020304" pitchFamily="18" charset="0"/>
              <a:cs typeface="Traditional Arabic" panose="02020603050405020304" pitchFamily="18" charset="-78"/>
            </a:endParaRPr>
          </a:p>
          <a:p>
            <a:pPr rtl="1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pt-BR" altLang="en-US" sz="1400">
                <a:latin typeface="Times New Roman" panose="02020603050405020304" pitchFamily="18" charset="0"/>
                <a:ea typeface="Times New Roman" panose="02020603050405020304" pitchFamily="18" charset="0"/>
                <a:cs typeface="Traditional Arabic" panose="02020603050405020304" pitchFamily="18" charset="-78"/>
              </a:rPr>
              <a:t>    num++;</a:t>
            </a:r>
            <a:endParaRPr lang="en-US" altLang="en-US" sz="1400">
              <a:latin typeface="Times New Roman" panose="02020603050405020304" pitchFamily="18" charset="0"/>
              <a:ea typeface="Times New Roman" panose="02020603050405020304" pitchFamily="18" charset="0"/>
              <a:cs typeface="Traditional Arabic" panose="02020603050405020304" pitchFamily="18" charset="-78"/>
            </a:endParaRPr>
          </a:p>
          <a:p>
            <a:pPr rtl="1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pt-BR" altLang="en-US" sz="1400">
                <a:latin typeface="Times New Roman" panose="02020603050405020304" pitchFamily="18" charset="0"/>
                <a:ea typeface="Times New Roman" panose="02020603050405020304" pitchFamily="18" charset="0"/>
                <a:cs typeface="Traditional Arabic" panose="02020603050405020304" pitchFamily="18" charset="-78"/>
              </a:rPr>
              <a:t>}</a:t>
            </a:r>
            <a:endParaRPr lang="en-US" altLang="en-US" sz="1400">
              <a:latin typeface="Times New Roman" panose="02020603050405020304" pitchFamily="18" charset="0"/>
              <a:ea typeface="Times New Roman" panose="02020603050405020304" pitchFamily="18" charset="0"/>
              <a:cs typeface="Traditional Arabic" panose="02020603050405020304" pitchFamily="18" charset="-78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6096000" y="4114800"/>
            <a:ext cx="2590800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rtl="1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pt-BR" altLang="en-US" sz="1400">
                <a:latin typeface="Times New Roman" panose="02020603050405020304" pitchFamily="18" charset="0"/>
                <a:ea typeface="Times New Roman" panose="02020603050405020304" pitchFamily="18" charset="0"/>
                <a:cs typeface="Traditional Arabic" panose="02020603050405020304" pitchFamily="18" charset="-78"/>
              </a:rPr>
              <a:t>number     square root       square</a:t>
            </a:r>
            <a:endParaRPr lang="en-US" altLang="en-US" sz="1400">
              <a:latin typeface="Times New Roman" panose="02020603050405020304" pitchFamily="18" charset="0"/>
              <a:ea typeface="Times New Roman" panose="02020603050405020304" pitchFamily="18" charset="0"/>
              <a:cs typeface="Traditional Arabic" panose="02020603050405020304" pitchFamily="18" charset="-78"/>
            </a:endParaRPr>
          </a:p>
          <a:p>
            <a:pPr rtl="1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pt-BR" altLang="en-US" sz="1400">
                <a:latin typeface="Times New Roman" panose="02020603050405020304" pitchFamily="18" charset="0"/>
                <a:ea typeface="Times New Roman" panose="02020603050405020304" pitchFamily="18" charset="0"/>
                <a:cs typeface="Traditional Arabic" panose="02020603050405020304" pitchFamily="18" charset="-78"/>
              </a:rPr>
              <a:t>2               1.41                   4</a:t>
            </a:r>
            <a:endParaRPr lang="en-US" altLang="en-US" sz="1400">
              <a:latin typeface="Times New Roman" panose="02020603050405020304" pitchFamily="18" charset="0"/>
              <a:ea typeface="Times New Roman" panose="02020603050405020304" pitchFamily="18" charset="0"/>
              <a:cs typeface="Traditional Arabic" panose="02020603050405020304" pitchFamily="18" charset="-78"/>
            </a:endParaRPr>
          </a:p>
          <a:p>
            <a:pPr rtl="1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pt-BR" altLang="en-US" sz="1400">
                <a:latin typeface="Times New Roman" panose="02020603050405020304" pitchFamily="18" charset="0"/>
                <a:ea typeface="Times New Roman" panose="02020603050405020304" pitchFamily="18" charset="0"/>
                <a:cs typeface="Traditional Arabic" panose="02020603050405020304" pitchFamily="18" charset="-78"/>
              </a:rPr>
              <a:t>3                1.73                   9</a:t>
            </a:r>
            <a:endParaRPr lang="en-US" altLang="en-US" sz="1400">
              <a:latin typeface="Times New Roman" panose="02020603050405020304" pitchFamily="18" charset="0"/>
              <a:ea typeface="Times New Roman" panose="02020603050405020304" pitchFamily="18" charset="0"/>
              <a:cs typeface="Traditional Arabic" panose="02020603050405020304" pitchFamily="18" charset="-78"/>
            </a:endParaRPr>
          </a:p>
          <a:p>
            <a:pPr rtl="1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pt-BR" altLang="en-US" sz="1400">
                <a:latin typeface="Times New Roman" panose="02020603050405020304" pitchFamily="18" charset="0"/>
                <a:ea typeface="Times New Roman" panose="02020603050405020304" pitchFamily="18" charset="0"/>
                <a:cs typeface="Traditional Arabic" panose="02020603050405020304" pitchFamily="18" charset="-78"/>
              </a:rPr>
              <a:t>4                2.00                 16</a:t>
            </a:r>
            <a:endParaRPr lang="en-US" altLang="en-US" sz="1400">
              <a:latin typeface="Times New Roman" panose="02020603050405020304" pitchFamily="18" charset="0"/>
              <a:ea typeface="Times New Roman" panose="02020603050405020304" pitchFamily="18" charset="0"/>
              <a:cs typeface="Traditional Arabic" panose="02020603050405020304" pitchFamily="18" charset="-78"/>
            </a:endParaRPr>
          </a:p>
          <a:p>
            <a:pPr rtl="1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pt-BR" altLang="en-US" sz="1400">
                <a:latin typeface="Times New Roman" panose="02020603050405020304" pitchFamily="18" charset="0"/>
                <a:ea typeface="Times New Roman" panose="02020603050405020304" pitchFamily="18" charset="0"/>
                <a:cs typeface="Traditional Arabic" panose="02020603050405020304" pitchFamily="18" charset="-78"/>
              </a:rPr>
              <a:t>5                2.24                 25</a:t>
            </a:r>
            <a:endParaRPr lang="en-US" altLang="en-US" sz="1400">
              <a:latin typeface="Times New Roman" panose="02020603050405020304" pitchFamily="18" charset="0"/>
              <a:ea typeface="Times New Roman" panose="02020603050405020304" pitchFamily="18" charset="0"/>
              <a:cs typeface="Traditional Arabic" panose="02020603050405020304" pitchFamily="18" charset="-78"/>
            </a:endParaRP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304800" y="5943600"/>
            <a:ext cx="88852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/>
              <a:t>Note: Loops, like the above loops, in which a loop control variable is used to control the number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/>
              <a:t>of repetitions are called counter-controlled loops.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Date Placeholder 3"/>
          <p:cNvSpPr>
            <a:spLocks noGrp="1"/>
          </p:cNvSpPr>
          <p:nvPr>
            <p:ph type="dt" sz="quarter" idx="4294967295"/>
          </p:nvPr>
        </p:nvSpPr>
        <p:spPr bwMode="auto">
          <a:xfrm>
            <a:off x="152400" y="6324600"/>
            <a:ext cx="19050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611BC9E6-4004-46E8-AB53-0EF3100C68C1}" type="datetime4">
              <a:rPr lang="en-US" altLang="en-US" sz="1200"/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February 15, 2018</a:t>
            </a:fld>
            <a:endParaRPr lang="en-US" altLang="en-US" sz="1200"/>
          </a:p>
        </p:txBody>
      </p:sp>
      <p:sp>
        <p:nvSpPr>
          <p:cNvPr id="10243" name="Footer Placeholder 4"/>
          <p:cNvSpPr>
            <a:spLocks noGrp="1"/>
          </p:cNvSpPr>
          <p:nvPr>
            <p:ph type="ftr" sz="quarter" idx="4294967295"/>
          </p:nvPr>
        </p:nvSpPr>
        <p:spPr bwMode="auto">
          <a:xfrm>
            <a:off x="3200400" y="6324600"/>
            <a:ext cx="28956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/>
              <a:t>ICS102: while &amp; do-while</a:t>
            </a:r>
          </a:p>
        </p:txBody>
      </p:sp>
      <p:sp>
        <p:nvSpPr>
          <p:cNvPr id="10244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239000" y="6400800"/>
            <a:ext cx="19050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fld id="{6B160B32-96EB-43B6-980E-77D785EC561D}" type="slidenum">
              <a:rPr lang="ar-SA" altLang="en-US" sz="1200"/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6</a:t>
            </a:fld>
            <a:endParaRPr lang="en-US" altLang="en-US" sz="1200"/>
          </a:p>
        </p:txBody>
      </p:sp>
      <p:sp>
        <p:nvSpPr>
          <p:cNvPr id="10245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b="1" smtClean="0">
                <a:latin typeface="Courier New" panose="02070309020205020404" pitchFamily="49" charset="0"/>
              </a:rPr>
              <a:t>do-while</a:t>
            </a:r>
            <a:r>
              <a:rPr lang="en-US" altLang="en-US" smtClean="0"/>
              <a:t> loop </a:t>
            </a:r>
          </a:p>
        </p:txBody>
      </p:sp>
      <p:sp>
        <p:nvSpPr>
          <p:cNvPr id="922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04800" y="1219200"/>
            <a:ext cx="8839200" cy="47244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2000" smtClean="0"/>
              <a:t>A </a:t>
            </a:r>
            <a:r>
              <a:rPr lang="en-US" altLang="en-US" sz="2000" b="1" smtClean="0">
                <a:solidFill>
                  <a:srgbClr val="034CA1"/>
                </a:solidFill>
                <a:latin typeface="Courier New" panose="02070309020205020404" pitchFamily="49" charset="0"/>
              </a:rPr>
              <a:t>do-while</a:t>
            </a:r>
            <a:r>
              <a:rPr lang="en-US" altLang="en-US" sz="2000" smtClean="0"/>
              <a:t> statement is used to execute a statement </a:t>
            </a:r>
            <a:r>
              <a:rPr lang="en-US" altLang="en-US" sz="2000" u="sng" smtClean="0"/>
              <a:t>one</a:t>
            </a:r>
            <a:r>
              <a:rPr lang="en-US" altLang="en-US" sz="2000" smtClean="0"/>
              <a:t> or more times.</a:t>
            </a:r>
          </a:p>
          <a:p>
            <a:pPr eaLnBrk="1" hangingPunct="1">
              <a:lnSpc>
                <a:spcPct val="80000"/>
              </a:lnSpc>
            </a:pPr>
            <a:endParaRPr lang="en-US" altLang="en-US" sz="2000" smtClean="0"/>
          </a:p>
          <a:p>
            <a:pPr eaLnBrk="1" hangingPunct="1">
              <a:lnSpc>
                <a:spcPct val="80000"/>
              </a:lnSpc>
            </a:pPr>
            <a:r>
              <a:rPr lang="en-US" altLang="en-US" sz="2000" smtClean="0"/>
              <a:t>General form:</a:t>
            </a:r>
          </a:p>
          <a:p>
            <a:pPr eaLnBrk="1" hangingPunct="1">
              <a:lnSpc>
                <a:spcPct val="80000"/>
              </a:lnSpc>
            </a:pPr>
            <a:endParaRPr lang="en-US" altLang="en-US" sz="2000" smtClean="0"/>
          </a:p>
          <a:p>
            <a:pPr eaLnBrk="1" hangingPunct="1">
              <a:lnSpc>
                <a:spcPct val="80000"/>
              </a:lnSpc>
            </a:pPr>
            <a:endParaRPr lang="en-US" altLang="en-US" sz="2000" smtClean="0"/>
          </a:p>
          <a:p>
            <a:pPr eaLnBrk="1" hangingPunct="1">
              <a:lnSpc>
                <a:spcPct val="80000"/>
              </a:lnSpc>
            </a:pPr>
            <a:endParaRPr lang="en-US" altLang="en-US" sz="2000" smtClean="0"/>
          </a:p>
          <a:p>
            <a:pPr eaLnBrk="1" hangingPunct="1">
              <a:lnSpc>
                <a:spcPct val="80000"/>
              </a:lnSpc>
            </a:pPr>
            <a:endParaRPr lang="en-US" altLang="en-US" sz="2000" smtClean="0"/>
          </a:p>
          <a:p>
            <a:pPr eaLnBrk="1" hangingPunct="1">
              <a:lnSpc>
                <a:spcPct val="80000"/>
              </a:lnSpc>
            </a:pPr>
            <a:endParaRPr lang="en-US" altLang="en-US" sz="2000" smtClean="0"/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2000" smtClean="0"/>
          </a:p>
          <a:p>
            <a:pPr eaLnBrk="1" hangingPunct="1">
              <a:lnSpc>
                <a:spcPct val="80000"/>
              </a:lnSpc>
            </a:pPr>
            <a:endParaRPr lang="en-US" altLang="en-US" sz="2000" smtClean="0"/>
          </a:p>
        </p:txBody>
      </p:sp>
      <p:sp>
        <p:nvSpPr>
          <p:cNvPr id="9224" name="Text Box 8"/>
          <p:cNvSpPr txBox="1">
            <a:spLocks noChangeArrowheads="1"/>
          </p:cNvSpPr>
          <p:nvPr/>
        </p:nvSpPr>
        <p:spPr bwMode="auto">
          <a:xfrm>
            <a:off x="914400" y="2286000"/>
            <a:ext cx="2438400" cy="1192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do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 i="1">
                <a:latin typeface="Courier New" panose="02070309020205020404" pitchFamily="49" charset="0"/>
                <a:cs typeface="Courier New" panose="02070309020205020404" pitchFamily="49" charset="0"/>
              </a:rPr>
              <a:t>  statement;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while(</a:t>
            </a:r>
            <a:r>
              <a:rPr lang="en-US" altLang="en-US" sz="1800" i="1">
                <a:latin typeface="Courier New" panose="02070309020205020404" pitchFamily="49" charset="0"/>
                <a:cs typeface="Courier New" panose="02070309020205020404" pitchFamily="49" charset="0"/>
              </a:rPr>
              <a:t>bool</a:t>
            </a: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_</a:t>
            </a:r>
            <a:r>
              <a:rPr lang="en-US" altLang="en-US" sz="1800" i="1">
                <a:latin typeface="Courier New" panose="02070309020205020404" pitchFamily="49" charset="0"/>
                <a:cs typeface="Courier New" panose="02070309020205020404" pitchFamily="49" charset="0"/>
              </a:rPr>
              <a:t>exp</a:t>
            </a: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</a:p>
        </p:txBody>
      </p:sp>
      <p:sp>
        <p:nvSpPr>
          <p:cNvPr id="9226" name="Text Box 10"/>
          <p:cNvSpPr txBox="1">
            <a:spLocks noChangeArrowheads="1"/>
          </p:cNvSpPr>
          <p:nvPr/>
        </p:nvSpPr>
        <p:spPr bwMode="auto">
          <a:xfrm>
            <a:off x="4191000" y="2514600"/>
            <a:ext cx="5334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2000"/>
              <a:t>OR</a:t>
            </a:r>
          </a:p>
        </p:txBody>
      </p:sp>
      <p:sp>
        <p:nvSpPr>
          <p:cNvPr id="9227" name="Text Box 11"/>
          <p:cNvSpPr txBox="1">
            <a:spLocks noChangeArrowheads="1"/>
          </p:cNvSpPr>
          <p:nvPr/>
        </p:nvSpPr>
        <p:spPr bwMode="auto">
          <a:xfrm>
            <a:off x="5715000" y="2286000"/>
            <a:ext cx="2743200" cy="1192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do 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 i="1">
                <a:latin typeface="Courier New" panose="02070309020205020404" pitchFamily="49" charset="0"/>
                <a:cs typeface="Courier New" panose="02070309020205020404" pitchFamily="49" charset="0"/>
              </a:rPr>
              <a:t>  block_statement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 while(</a:t>
            </a:r>
            <a:r>
              <a:rPr lang="en-US" altLang="en-US" sz="1800" i="1">
                <a:latin typeface="Courier New" panose="02070309020205020404" pitchFamily="49" charset="0"/>
                <a:cs typeface="Courier New" panose="02070309020205020404" pitchFamily="49" charset="0"/>
              </a:rPr>
              <a:t>bool</a:t>
            </a: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_</a:t>
            </a:r>
            <a:r>
              <a:rPr lang="en-US" altLang="en-US" sz="1800" i="1">
                <a:latin typeface="Courier New" panose="02070309020205020404" pitchFamily="49" charset="0"/>
                <a:cs typeface="Courier New" panose="02070309020205020404" pitchFamily="49" charset="0"/>
              </a:rPr>
              <a:t>exp</a:t>
            </a: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</a:p>
        </p:txBody>
      </p:sp>
      <p:sp>
        <p:nvSpPr>
          <p:cNvPr id="9228" name="Line 12"/>
          <p:cNvSpPr>
            <a:spLocks noChangeShapeType="1"/>
          </p:cNvSpPr>
          <p:nvPr/>
        </p:nvSpPr>
        <p:spPr bwMode="auto">
          <a:xfrm>
            <a:off x="4343400" y="34290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29" name="AutoShape 13"/>
          <p:cNvSpPr>
            <a:spLocks noChangeArrowheads="1"/>
          </p:cNvSpPr>
          <p:nvPr/>
        </p:nvSpPr>
        <p:spPr bwMode="auto">
          <a:xfrm>
            <a:off x="3352800" y="4724400"/>
            <a:ext cx="1981200" cy="762000"/>
          </a:xfrm>
          <a:prstGeom prst="diamond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i="1">
                <a:latin typeface="Arial" panose="020B0604020202020204" pitchFamily="34" charset="0"/>
              </a:rPr>
              <a:t>bool_exp</a:t>
            </a:r>
          </a:p>
        </p:txBody>
      </p:sp>
      <p:sp>
        <p:nvSpPr>
          <p:cNvPr id="9230" name="Text Box 14"/>
          <p:cNvSpPr txBox="1">
            <a:spLocks noChangeArrowheads="1"/>
          </p:cNvSpPr>
          <p:nvPr/>
        </p:nvSpPr>
        <p:spPr bwMode="auto">
          <a:xfrm>
            <a:off x="3657600" y="3657600"/>
            <a:ext cx="1371600" cy="6461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do-loop body</a:t>
            </a:r>
          </a:p>
        </p:txBody>
      </p:sp>
      <p:cxnSp>
        <p:nvCxnSpPr>
          <p:cNvPr id="9231" name="AutoShape 15"/>
          <p:cNvCxnSpPr>
            <a:cxnSpLocks noChangeShapeType="1"/>
            <a:endCxn id="9229" idx="0"/>
          </p:cNvCxnSpPr>
          <p:nvPr/>
        </p:nvCxnSpPr>
        <p:spPr bwMode="auto">
          <a:xfrm rot="5400000">
            <a:off x="4135437" y="4516438"/>
            <a:ext cx="415925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232" name="Line 16"/>
          <p:cNvSpPr>
            <a:spLocks noChangeShapeType="1"/>
          </p:cNvSpPr>
          <p:nvPr/>
        </p:nvSpPr>
        <p:spPr bwMode="auto">
          <a:xfrm flipH="1">
            <a:off x="2895600" y="51054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33" name="Line 17"/>
          <p:cNvSpPr>
            <a:spLocks noChangeShapeType="1"/>
          </p:cNvSpPr>
          <p:nvPr/>
        </p:nvSpPr>
        <p:spPr bwMode="auto">
          <a:xfrm>
            <a:off x="2895600" y="5105400"/>
            <a:ext cx="0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34" name="Line 18"/>
          <p:cNvSpPr>
            <a:spLocks noChangeShapeType="1"/>
          </p:cNvSpPr>
          <p:nvPr/>
        </p:nvSpPr>
        <p:spPr bwMode="auto">
          <a:xfrm>
            <a:off x="2895600" y="5791200"/>
            <a:ext cx="1295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35" name="Line 19"/>
          <p:cNvSpPr>
            <a:spLocks noChangeShapeType="1"/>
          </p:cNvSpPr>
          <p:nvPr/>
        </p:nvSpPr>
        <p:spPr bwMode="auto">
          <a:xfrm>
            <a:off x="4191000" y="57912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36" name="Text Box 20"/>
          <p:cNvSpPr txBox="1">
            <a:spLocks noChangeArrowheads="1"/>
          </p:cNvSpPr>
          <p:nvPr/>
        </p:nvSpPr>
        <p:spPr bwMode="auto">
          <a:xfrm>
            <a:off x="2362200" y="4724400"/>
            <a:ext cx="6858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false</a:t>
            </a:r>
          </a:p>
        </p:txBody>
      </p:sp>
      <p:cxnSp>
        <p:nvCxnSpPr>
          <p:cNvPr id="9240" name="AutoShape 24"/>
          <p:cNvCxnSpPr>
            <a:cxnSpLocks noChangeShapeType="1"/>
          </p:cNvCxnSpPr>
          <p:nvPr/>
        </p:nvCxnSpPr>
        <p:spPr bwMode="auto">
          <a:xfrm flipH="1" flipV="1">
            <a:off x="5029200" y="3983038"/>
            <a:ext cx="304800" cy="1122362"/>
          </a:xfrm>
          <a:prstGeom prst="bentConnector3">
            <a:avLst>
              <a:gd name="adj1" fmla="val -75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241" name="Text Box 25"/>
          <p:cNvSpPr txBox="1">
            <a:spLocks noChangeArrowheads="1"/>
          </p:cNvSpPr>
          <p:nvPr/>
        </p:nvSpPr>
        <p:spPr bwMode="auto">
          <a:xfrm>
            <a:off x="5410200" y="5195888"/>
            <a:ext cx="6858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true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9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1000"/>
                                        <p:tgtEl>
                                          <p:spTgt spid="92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10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1000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9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1000"/>
                                        <p:tgtEl>
                                          <p:spTgt spid="9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9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9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9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9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9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2" grpId="0" build="p"/>
      <p:bldP spid="9224" grpId="0"/>
      <p:bldP spid="9226" grpId="0"/>
      <p:bldP spid="9227" grpId="0"/>
      <p:bldP spid="9228" grpId="0" animBg="1"/>
      <p:bldP spid="9229" grpId="0" animBg="1"/>
      <p:bldP spid="9230" grpId="0" animBg="1"/>
      <p:bldP spid="9232" grpId="0" animBg="1"/>
      <p:bldP spid="9233" grpId="0" animBg="1"/>
      <p:bldP spid="9234" grpId="0" animBg="1"/>
      <p:bldP spid="9235" grpId="0" animBg="1"/>
      <p:bldP spid="9236" grpId="0"/>
      <p:bldP spid="924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Date Placeholder 3"/>
          <p:cNvSpPr>
            <a:spLocks noGrp="1"/>
          </p:cNvSpPr>
          <p:nvPr>
            <p:ph type="dt" sz="quarter" idx="4294967295"/>
          </p:nvPr>
        </p:nvSpPr>
        <p:spPr bwMode="auto">
          <a:xfrm>
            <a:off x="152400" y="6324600"/>
            <a:ext cx="19050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EBF14794-097B-4C0D-820F-50AC2FA837B6}" type="datetime4">
              <a:rPr lang="en-US" altLang="en-US" sz="1200"/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February 15, 2018</a:t>
            </a:fld>
            <a:endParaRPr lang="en-US" altLang="en-US" sz="1200"/>
          </a:p>
        </p:txBody>
      </p:sp>
      <p:sp>
        <p:nvSpPr>
          <p:cNvPr id="11267" name="Footer Placeholder 4"/>
          <p:cNvSpPr>
            <a:spLocks noGrp="1"/>
          </p:cNvSpPr>
          <p:nvPr>
            <p:ph type="ftr" sz="quarter" idx="4294967295"/>
          </p:nvPr>
        </p:nvSpPr>
        <p:spPr bwMode="auto">
          <a:xfrm>
            <a:off x="3200400" y="6324600"/>
            <a:ext cx="28956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/>
              <a:t>ICS102: while &amp; do-while</a:t>
            </a:r>
          </a:p>
        </p:txBody>
      </p:sp>
      <p:sp>
        <p:nvSpPr>
          <p:cNvPr id="11268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239000" y="6400800"/>
            <a:ext cx="19050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fld id="{E35361DB-B246-4464-86B6-22F8DA837070}" type="slidenum">
              <a:rPr lang="ar-SA" altLang="en-US" sz="1200"/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7</a:t>
            </a:fld>
            <a:endParaRPr lang="en-US" altLang="en-US" sz="1200"/>
          </a:p>
        </p:txBody>
      </p:sp>
      <p:sp>
        <p:nvSpPr>
          <p:cNvPr id="11269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b="1" smtClean="0">
                <a:latin typeface="Courier New" panose="02070309020205020404" pitchFamily="49" charset="0"/>
              </a:rPr>
              <a:t>do-while</a:t>
            </a:r>
            <a:r>
              <a:rPr lang="en-US" altLang="en-US" smtClean="0"/>
              <a:t> loop examples </a:t>
            </a:r>
          </a:p>
        </p:txBody>
      </p:sp>
      <p:graphicFrame>
        <p:nvGraphicFramePr>
          <p:cNvPr id="21" name="Table 20"/>
          <p:cNvGraphicFramePr>
            <a:graphicFrameLocks noGrp="1"/>
          </p:cNvGraphicFramePr>
          <p:nvPr/>
        </p:nvGraphicFramePr>
        <p:xfrm>
          <a:off x="381000" y="1295400"/>
          <a:ext cx="8534400" cy="4545012"/>
        </p:xfrm>
        <a:graphic>
          <a:graphicData uri="http://schemas.openxmlformats.org/drawingml/2006/table">
            <a:tbl>
              <a:tblPr/>
              <a:tblGrid>
                <a:gridCol w="5486400"/>
                <a:gridCol w="3048000"/>
              </a:tblGrid>
              <a:tr h="31379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latin typeface="Times New Roman"/>
                          <a:ea typeface="Times New Roman"/>
                          <a:cs typeface="Traditional Arabic"/>
                        </a:rPr>
                        <a:t>do-while</a:t>
                      </a:r>
                      <a:r>
                        <a:rPr lang="en-US" sz="1400" baseline="0" dirty="0" smtClean="0">
                          <a:latin typeface="Times New Roman"/>
                          <a:ea typeface="Times New Roman"/>
                          <a:cs typeface="Traditional Arabic"/>
                        </a:rPr>
                        <a:t>  </a:t>
                      </a:r>
                      <a:r>
                        <a:rPr lang="en-US" sz="1400" dirty="0" smtClean="0">
                          <a:latin typeface="Times New Roman"/>
                          <a:ea typeface="Times New Roman"/>
                          <a:cs typeface="Traditional Arabic"/>
                        </a:rPr>
                        <a:t>loop</a:t>
                      </a: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Times New Roman"/>
                          <a:ea typeface="Times New Roman"/>
                          <a:cs typeface="Traditional Arabic"/>
                        </a:rPr>
                        <a:t>output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</a:tr>
              <a:tr h="1438209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7162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25851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457200" y="1676400"/>
            <a:ext cx="5334000" cy="123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pt-BR" altLang="en-US" sz="1400">
                <a:latin typeface="Times New Roman" panose="02020603050405020304" pitchFamily="18" charset="0"/>
                <a:ea typeface="Times New Roman" panose="02020603050405020304" pitchFamily="18" charset="0"/>
                <a:cs typeface="Traditional Arabic" panose="02020603050405020304" pitchFamily="18" charset="-78"/>
              </a:rPr>
              <a:t>int n = 1;</a:t>
            </a:r>
            <a:endParaRPr lang="en-US" altLang="en-US" sz="1400">
              <a:latin typeface="Times New Roman" panose="02020603050405020304" pitchFamily="18" charset="0"/>
              <a:ea typeface="Times New Roman" panose="02020603050405020304" pitchFamily="18" charset="0"/>
              <a:cs typeface="Traditional Arabic" panose="02020603050405020304" pitchFamily="18" charset="-78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pt-BR" altLang="en-US" sz="1400">
                <a:latin typeface="Times New Roman" panose="02020603050405020304" pitchFamily="18" charset="0"/>
                <a:ea typeface="Times New Roman" panose="02020603050405020304" pitchFamily="18" charset="0"/>
                <a:cs typeface="Traditional Arabic" panose="02020603050405020304" pitchFamily="18" charset="-78"/>
              </a:rPr>
              <a:t>do{</a:t>
            </a:r>
            <a:endParaRPr lang="en-US" altLang="en-US" sz="1400">
              <a:latin typeface="Times New Roman" panose="02020603050405020304" pitchFamily="18" charset="0"/>
              <a:ea typeface="Times New Roman" panose="02020603050405020304" pitchFamily="18" charset="0"/>
              <a:cs typeface="Traditional Arabic" panose="02020603050405020304" pitchFamily="18" charset="-78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pt-BR" altLang="en-US" sz="1400">
                <a:latin typeface="Times New Roman" panose="02020603050405020304" pitchFamily="18" charset="0"/>
                <a:ea typeface="Times New Roman" panose="02020603050405020304" pitchFamily="18" charset="0"/>
                <a:cs typeface="Traditional Arabic" panose="02020603050405020304" pitchFamily="18" charset="-78"/>
              </a:rPr>
              <a:t>    System.out.printf("%d    ", n);</a:t>
            </a:r>
            <a:endParaRPr lang="en-US" altLang="en-US" sz="1400">
              <a:latin typeface="Times New Roman" panose="02020603050405020304" pitchFamily="18" charset="0"/>
              <a:ea typeface="Times New Roman" panose="02020603050405020304" pitchFamily="18" charset="0"/>
              <a:cs typeface="Traditional Arabic" panose="02020603050405020304" pitchFamily="18" charset="-78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pt-BR" altLang="en-US" sz="1400">
                <a:latin typeface="Times New Roman" panose="02020603050405020304" pitchFamily="18" charset="0"/>
                <a:ea typeface="Times New Roman" panose="02020603050405020304" pitchFamily="18" charset="0"/>
                <a:cs typeface="Traditional Arabic" panose="02020603050405020304" pitchFamily="18" charset="-78"/>
              </a:rPr>
              <a:t>    </a:t>
            </a:r>
            <a:r>
              <a:rPr lang="en-US" altLang="en-US" sz="1400">
                <a:latin typeface="Times New Roman" panose="02020603050405020304" pitchFamily="18" charset="0"/>
                <a:ea typeface="Times New Roman" panose="02020603050405020304" pitchFamily="18" charset="0"/>
                <a:cs typeface="Traditional Arabic" panose="02020603050405020304" pitchFamily="18" charset="-78"/>
              </a:rPr>
              <a:t>n += 2;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Times New Roman" panose="02020603050405020304" pitchFamily="18" charset="0"/>
                <a:ea typeface="Times New Roman" panose="02020603050405020304" pitchFamily="18" charset="0"/>
                <a:cs typeface="Traditional Arabic" panose="02020603050405020304" pitchFamily="18" charset="-78"/>
              </a:rPr>
              <a:t> </a:t>
            </a:r>
            <a:r>
              <a:rPr lang="en-US" altLang="en-US" sz="1400">
                <a:latin typeface="Times New Roman" panose="02020603050405020304" pitchFamily="18" charset="0"/>
                <a:ea typeface="Times New Roman" panose="02020603050405020304" pitchFamily="18" charset="0"/>
                <a:cs typeface="Traditional Arabic" panose="02020603050405020304" pitchFamily="18" charset="-78"/>
              </a:rPr>
              <a:t>} while(n &lt;= 10);</a:t>
            </a: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6248400" y="1676400"/>
            <a:ext cx="22479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latin typeface="Times New Roman" panose="02020603050405020304" pitchFamily="18" charset="0"/>
                <a:ea typeface="Times New Roman" panose="02020603050405020304" pitchFamily="18" charset="0"/>
                <a:cs typeface="Traditional Arabic" panose="02020603050405020304" pitchFamily="18" charset="-78"/>
              </a:rPr>
              <a:t>1     3     5     7     9</a:t>
            </a: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457200" y="3124200"/>
            <a:ext cx="53340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latin typeface="Times New Roman" panose="02020603050405020304" pitchFamily="18" charset="0"/>
                <a:ea typeface="Times New Roman" panose="02020603050405020304" pitchFamily="18" charset="0"/>
                <a:cs typeface="Traditional Arabic" panose="02020603050405020304" pitchFamily="18" charset="-78"/>
              </a:rPr>
              <a:t>int k = 12;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latin typeface="Times New Roman" panose="02020603050405020304" pitchFamily="18" charset="0"/>
                <a:ea typeface="Times New Roman" panose="02020603050405020304" pitchFamily="18" charset="0"/>
                <a:cs typeface="Traditional Arabic" panose="02020603050405020304" pitchFamily="18" charset="-78"/>
              </a:rPr>
              <a:t>do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latin typeface="Times New Roman" panose="02020603050405020304" pitchFamily="18" charset="0"/>
                <a:ea typeface="Times New Roman" panose="02020603050405020304" pitchFamily="18" charset="0"/>
                <a:cs typeface="Traditional Arabic" panose="02020603050405020304" pitchFamily="18" charset="-78"/>
              </a:rPr>
              <a:t>    System.out.printf("%d    ", k--);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latin typeface="Times New Roman" panose="02020603050405020304" pitchFamily="18" charset="0"/>
                <a:ea typeface="Times New Roman" panose="02020603050405020304" pitchFamily="18" charset="0"/>
                <a:cs typeface="Traditional Arabic" panose="02020603050405020304" pitchFamily="18" charset="-78"/>
              </a:rPr>
              <a:t>while(k &gt; 6);      </a:t>
            </a:r>
            <a:endParaRPr lang="en-US" altLang="en-US" sz="1800">
              <a:latin typeface="Times New Roman" panose="02020603050405020304" pitchFamily="18" charset="0"/>
              <a:ea typeface="Times New Roman" panose="02020603050405020304" pitchFamily="18" charset="0"/>
              <a:cs typeface="Traditional Arabic" panose="02020603050405020304" pitchFamily="18" charset="-78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6248400" y="3124200"/>
            <a:ext cx="22479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latin typeface="Times New Roman" panose="02020603050405020304" pitchFamily="18" charset="0"/>
                <a:ea typeface="Times New Roman" panose="02020603050405020304" pitchFamily="18" charset="0"/>
                <a:cs typeface="Traditional Arabic" panose="02020603050405020304" pitchFamily="18" charset="-78"/>
              </a:rPr>
              <a:t>12     11     10     9     8     7</a:t>
            </a: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457200" y="4114800"/>
            <a:ext cx="53340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rtl="1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latin typeface="Times New Roman" panose="02020603050405020304" pitchFamily="18" charset="0"/>
                <a:ea typeface="Times New Roman" panose="02020603050405020304" pitchFamily="18" charset="0"/>
                <a:cs typeface="Traditional Arabic" panose="02020603050405020304" pitchFamily="18" charset="-78"/>
              </a:rPr>
              <a:t>int num = 2;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latin typeface="Times New Roman" panose="02020603050405020304" pitchFamily="18" charset="0"/>
                <a:ea typeface="Times New Roman" panose="02020603050405020304" pitchFamily="18" charset="0"/>
                <a:cs typeface="Traditional Arabic" panose="02020603050405020304" pitchFamily="18" charset="-78"/>
              </a:rPr>
              <a:t>System.out.println("number\tsquare root\tsquare\n");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latin typeface="Times New Roman" panose="02020603050405020304" pitchFamily="18" charset="0"/>
                <a:ea typeface="Times New Roman" panose="02020603050405020304" pitchFamily="18" charset="0"/>
                <a:cs typeface="Traditional Arabic" panose="02020603050405020304" pitchFamily="18" charset="-78"/>
              </a:rPr>
              <a:t>do{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pt-BR" altLang="en-US" sz="1400">
                <a:latin typeface="Times New Roman" panose="02020603050405020304" pitchFamily="18" charset="0"/>
                <a:ea typeface="Times New Roman" panose="02020603050405020304" pitchFamily="18" charset="0"/>
                <a:cs typeface="Traditional Arabic" panose="02020603050405020304" pitchFamily="18" charset="-78"/>
              </a:rPr>
              <a:t>    System.out. printf("%d\t%.2f\t%2d\n", num, Math.sqrt(num),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pt-BR" altLang="en-US" sz="1400">
                <a:latin typeface="Times New Roman" panose="02020603050405020304" pitchFamily="18" charset="0"/>
                <a:ea typeface="Times New Roman" panose="02020603050405020304" pitchFamily="18" charset="0"/>
                <a:cs typeface="Traditional Arabic" panose="02020603050405020304" pitchFamily="18" charset="-78"/>
              </a:rPr>
              <a:t>         num * num);</a:t>
            </a:r>
            <a:endParaRPr lang="en-US" altLang="en-US" sz="1400">
              <a:latin typeface="Times New Roman" panose="02020603050405020304" pitchFamily="18" charset="0"/>
              <a:ea typeface="Times New Roman" panose="02020603050405020304" pitchFamily="18" charset="0"/>
              <a:cs typeface="Traditional Arabic" panose="02020603050405020304" pitchFamily="18" charset="-78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pt-BR" altLang="en-US" sz="1400">
                <a:latin typeface="Times New Roman" panose="02020603050405020304" pitchFamily="18" charset="0"/>
                <a:ea typeface="Times New Roman" panose="02020603050405020304" pitchFamily="18" charset="0"/>
                <a:cs typeface="Traditional Arabic" panose="02020603050405020304" pitchFamily="18" charset="-78"/>
              </a:rPr>
              <a:t>    num++;</a:t>
            </a:r>
            <a:endParaRPr lang="en-US" altLang="en-US" sz="1400">
              <a:latin typeface="Times New Roman" panose="02020603050405020304" pitchFamily="18" charset="0"/>
              <a:ea typeface="Times New Roman" panose="02020603050405020304" pitchFamily="18" charset="0"/>
              <a:cs typeface="Traditional Arabic" panose="02020603050405020304" pitchFamily="18" charset="-78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pt-BR" altLang="en-US" sz="1400">
                <a:latin typeface="Times New Roman" panose="02020603050405020304" pitchFamily="18" charset="0"/>
                <a:ea typeface="Times New Roman" panose="02020603050405020304" pitchFamily="18" charset="0"/>
                <a:cs typeface="Traditional Arabic" panose="02020603050405020304" pitchFamily="18" charset="-78"/>
              </a:rPr>
              <a:t>  }while(num &lt;= 5);</a:t>
            </a:r>
            <a:endParaRPr lang="en-US" altLang="en-US" sz="1400">
              <a:latin typeface="Times New Roman" panose="02020603050405020304" pitchFamily="18" charset="0"/>
              <a:ea typeface="Times New Roman" panose="02020603050405020304" pitchFamily="18" charset="0"/>
              <a:cs typeface="Traditional Arabic" panose="02020603050405020304" pitchFamily="18" charset="-78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6096000" y="4114800"/>
            <a:ext cx="25908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pt-BR" altLang="en-US" sz="1400">
                <a:latin typeface="Times New Roman" panose="02020603050405020304" pitchFamily="18" charset="0"/>
                <a:ea typeface="Times New Roman" panose="02020603050405020304" pitchFamily="18" charset="0"/>
                <a:cs typeface="Traditional Arabic" panose="02020603050405020304" pitchFamily="18" charset="-78"/>
              </a:rPr>
              <a:t>number     square root       square</a:t>
            </a:r>
            <a:endParaRPr lang="en-US" altLang="en-US" sz="1400">
              <a:latin typeface="Times New Roman" panose="02020603050405020304" pitchFamily="18" charset="0"/>
              <a:ea typeface="Times New Roman" panose="02020603050405020304" pitchFamily="18" charset="0"/>
              <a:cs typeface="Traditional Arabic" panose="02020603050405020304" pitchFamily="18" charset="-78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pt-BR" altLang="en-US" sz="1400">
                <a:latin typeface="Times New Roman" panose="02020603050405020304" pitchFamily="18" charset="0"/>
                <a:ea typeface="Times New Roman" panose="02020603050405020304" pitchFamily="18" charset="0"/>
                <a:cs typeface="Traditional Arabic" panose="02020603050405020304" pitchFamily="18" charset="-78"/>
              </a:rPr>
              <a:t>2               1.41                   4</a:t>
            </a:r>
            <a:endParaRPr lang="en-US" altLang="en-US" sz="1400">
              <a:latin typeface="Times New Roman" panose="02020603050405020304" pitchFamily="18" charset="0"/>
              <a:ea typeface="Times New Roman" panose="02020603050405020304" pitchFamily="18" charset="0"/>
              <a:cs typeface="Traditional Arabic" panose="02020603050405020304" pitchFamily="18" charset="-78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pt-BR" altLang="en-US" sz="1400">
                <a:latin typeface="Times New Roman" panose="02020603050405020304" pitchFamily="18" charset="0"/>
                <a:ea typeface="Times New Roman" panose="02020603050405020304" pitchFamily="18" charset="0"/>
                <a:cs typeface="Traditional Arabic" panose="02020603050405020304" pitchFamily="18" charset="-78"/>
              </a:rPr>
              <a:t>3                1.73                   9</a:t>
            </a:r>
            <a:endParaRPr lang="en-US" altLang="en-US" sz="1400">
              <a:latin typeface="Times New Roman" panose="02020603050405020304" pitchFamily="18" charset="0"/>
              <a:ea typeface="Times New Roman" panose="02020603050405020304" pitchFamily="18" charset="0"/>
              <a:cs typeface="Traditional Arabic" panose="02020603050405020304" pitchFamily="18" charset="-78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pt-BR" altLang="en-US" sz="1400">
                <a:latin typeface="Times New Roman" panose="02020603050405020304" pitchFamily="18" charset="0"/>
                <a:ea typeface="Times New Roman" panose="02020603050405020304" pitchFamily="18" charset="0"/>
                <a:cs typeface="Traditional Arabic" panose="02020603050405020304" pitchFamily="18" charset="-78"/>
              </a:rPr>
              <a:t>4                2.00                 16</a:t>
            </a:r>
            <a:endParaRPr lang="en-US" altLang="en-US" sz="1400">
              <a:latin typeface="Times New Roman" panose="02020603050405020304" pitchFamily="18" charset="0"/>
              <a:ea typeface="Times New Roman" panose="02020603050405020304" pitchFamily="18" charset="0"/>
              <a:cs typeface="Traditional Arabic" panose="02020603050405020304" pitchFamily="18" charset="-78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Date Placeholder 3"/>
          <p:cNvSpPr>
            <a:spLocks noGrp="1"/>
          </p:cNvSpPr>
          <p:nvPr>
            <p:ph type="dt" sz="quarter" idx="4294967295"/>
          </p:nvPr>
        </p:nvSpPr>
        <p:spPr bwMode="auto">
          <a:xfrm>
            <a:off x="152400" y="6324600"/>
            <a:ext cx="19050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50542DA8-C10B-43D5-9BB1-5B20D278E0C8}" type="datetime4">
              <a:rPr lang="en-US" altLang="en-US" sz="1200"/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February 15, 2018</a:t>
            </a:fld>
            <a:endParaRPr lang="en-US" altLang="en-US" sz="1200"/>
          </a:p>
        </p:txBody>
      </p:sp>
      <p:sp>
        <p:nvSpPr>
          <p:cNvPr id="12291" name="Footer Placeholder 4"/>
          <p:cNvSpPr>
            <a:spLocks noGrp="1"/>
          </p:cNvSpPr>
          <p:nvPr>
            <p:ph type="ftr" sz="quarter" idx="4294967295"/>
          </p:nvPr>
        </p:nvSpPr>
        <p:spPr bwMode="auto">
          <a:xfrm>
            <a:off x="3200400" y="6324600"/>
            <a:ext cx="28956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/>
              <a:t>ICS102: while &amp; do-while</a:t>
            </a:r>
          </a:p>
        </p:txBody>
      </p:sp>
      <p:sp>
        <p:nvSpPr>
          <p:cNvPr id="12292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239000" y="6400800"/>
            <a:ext cx="19050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fld id="{1985E9B8-4E46-438C-B8BE-354422993515}" type="slidenum">
              <a:rPr lang="ar-SA" altLang="en-US" sz="1200"/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8</a:t>
            </a:fld>
            <a:endParaRPr lang="en-US" altLang="en-US" sz="1200"/>
          </a:p>
        </p:txBody>
      </p:sp>
      <p:sp>
        <p:nvSpPr>
          <p:cNvPr id="12293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pt-BR" altLang="en-US" b="1" smtClean="0"/>
              <a:t>Sentinel controlled loops</a:t>
            </a:r>
            <a:endParaRPr lang="en-US" altLang="en-US" smtClean="0"/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990600" y="914400"/>
            <a:ext cx="7924800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006600"/>
              </a:buClr>
              <a:buSzTx/>
              <a:buFont typeface="Wingdings" panose="05000000000000000000" pitchFamily="2" charset="2"/>
              <a:buChar char="§"/>
            </a:pPr>
            <a:r>
              <a:rPr lang="en-US" altLang="en-US" sz="1800"/>
              <a:t> </a:t>
            </a:r>
            <a:r>
              <a:rPr lang="en-US" altLang="en-US" sz="1600"/>
              <a:t>A sentinel is a value or values that mark the end of a series of data values; but is</a:t>
            </a:r>
          </a:p>
          <a:p>
            <a:pPr eaLnBrk="1" hangingPunct="1">
              <a:spcBef>
                <a:spcPct val="0"/>
              </a:spcBef>
              <a:buClr>
                <a:srgbClr val="006600"/>
              </a:buClr>
              <a:buSzTx/>
              <a:buFontTx/>
              <a:buNone/>
            </a:pPr>
            <a:r>
              <a:rPr lang="en-US" altLang="en-US" sz="1600"/>
              <a:t>   not a data value itself.</a:t>
            </a: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304800" y="1600200"/>
            <a:ext cx="6858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006600"/>
              </a:buClr>
              <a:buSzTx/>
              <a:buFont typeface="Wingdings" panose="05000000000000000000" pitchFamily="2" charset="2"/>
              <a:buChar char="§"/>
            </a:pPr>
            <a:r>
              <a:rPr lang="en-US" altLang="en-US" sz="1800"/>
              <a:t> </a:t>
            </a:r>
            <a:r>
              <a:rPr lang="en-US" altLang="en-US" sz="1600"/>
              <a:t>Sentinels may be used to control loop iterations:</a:t>
            </a: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304800" y="2057400"/>
            <a:ext cx="8382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/>
              <a:t> Example: Write a Java program fragment that prompts for and reads student grades in a quiz. It then calculates and displays the average. Use a negative value or a value greater than 100 as the sentinel.</a:t>
            </a: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381000" y="2895600"/>
            <a:ext cx="8153400" cy="381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 dirty="0" err="1">
                <a:solidFill>
                  <a:srgbClr val="0000CC"/>
                </a:solidFill>
              </a:rPr>
              <a:t>int</a:t>
            </a:r>
            <a:r>
              <a:rPr lang="en-US" altLang="en-US" sz="1600" dirty="0">
                <a:solidFill>
                  <a:srgbClr val="0000CC"/>
                </a:solidFill>
              </a:rPr>
              <a:t> count = 0;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 dirty="0">
                <a:solidFill>
                  <a:srgbClr val="0000CC"/>
                </a:solidFill>
              </a:rPr>
              <a:t>double grade, </a:t>
            </a:r>
            <a:r>
              <a:rPr lang="en-US" altLang="en-US" sz="1600" dirty="0" err="1">
                <a:solidFill>
                  <a:srgbClr val="0000CC"/>
                </a:solidFill>
              </a:rPr>
              <a:t>sumOfGrades</a:t>
            </a:r>
            <a:r>
              <a:rPr lang="en-US" altLang="en-US" sz="1600" dirty="0">
                <a:solidFill>
                  <a:srgbClr val="0000CC"/>
                </a:solidFill>
              </a:rPr>
              <a:t> = 0.0;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 dirty="0" err="1">
                <a:solidFill>
                  <a:srgbClr val="C00000"/>
                </a:solidFill>
              </a:rPr>
              <a:t>System.out.printf</a:t>
            </a:r>
            <a:r>
              <a:rPr lang="en-US" altLang="en-US" sz="1600" dirty="0">
                <a:solidFill>
                  <a:srgbClr val="C00000"/>
                </a:solidFill>
              </a:rPr>
              <a:t>("Enter grade#%d (0 &lt; or &gt; 100 to terminate</a:t>
            </a:r>
            <a:r>
              <a:rPr lang="en-US" altLang="en-US" sz="1600" dirty="0" smtClean="0">
                <a:solidFill>
                  <a:srgbClr val="C00000"/>
                </a:solidFill>
              </a:rPr>
              <a:t>): ", </a:t>
            </a:r>
            <a:r>
              <a:rPr lang="en-US" altLang="en-US" sz="1600" dirty="0">
                <a:solidFill>
                  <a:srgbClr val="C00000"/>
                </a:solidFill>
              </a:rPr>
              <a:t>count+1);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 dirty="0">
                <a:solidFill>
                  <a:srgbClr val="C00000"/>
                </a:solidFill>
              </a:rPr>
              <a:t>grade = </a:t>
            </a:r>
            <a:r>
              <a:rPr lang="en-US" altLang="en-US" sz="1600" dirty="0" err="1">
                <a:solidFill>
                  <a:srgbClr val="C00000"/>
                </a:solidFill>
              </a:rPr>
              <a:t>scanner.nextDouble</a:t>
            </a:r>
            <a:r>
              <a:rPr lang="en-US" altLang="en-US" sz="1600" dirty="0">
                <a:solidFill>
                  <a:srgbClr val="C00000"/>
                </a:solidFill>
              </a:rPr>
              <a:t>();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 dirty="0">
                <a:solidFill>
                  <a:srgbClr val="0000CC"/>
                </a:solidFill>
              </a:rPr>
              <a:t>while(grade &gt;= 0 &amp;&amp; grade &lt;= 100){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 dirty="0">
                <a:solidFill>
                  <a:srgbClr val="0000CC"/>
                </a:solidFill>
              </a:rPr>
              <a:t>   count++;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 dirty="0">
                <a:solidFill>
                  <a:srgbClr val="0000CC"/>
                </a:solidFill>
              </a:rPr>
              <a:t>   </a:t>
            </a:r>
            <a:r>
              <a:rPr lang="en-US" altLang="en-US" sz="1600" dirty="0" err="1">
                <a:solidFill>
                  <a:srgbClr val="0000CC"/>
                </a:solidFill>
              </a:rPr>
              <a:t>sumOfGrades</a:t>
            </a:r>
            <a:r>
              <a:rPr lang="en-US" altLang="en-US" sz="1600" dirty="0">
                <a:solidFill>
                  <a:srgbClr val="0000CC"/>
                </a:solidFill>
              </a:rPr>
              <a:t> += grade;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 dirty="0">
                <a:solidFill>
                  <a:srgbClr val="0000CC"/>
                </a:solidFill>
              </a:rPr>
              <a:t>   </a:t>
            </a:r>
            <a:r>
              <a:rPr lang="en-US" altLang="en-US" sz="1600" dirty="0" err="1">
                <a:solidFill>
                  <a:srgbClr val="C00000"/>
                </a:solidFill>
              </a:rPr>
              <a:t>System.out.printf</a:t>
            </a:r>
            <a:r>
              <a:rPr lang="en-US" altLang="en-US" sz="1600" dirty="0">
                <a:solidFill>
                  <a:srgbClr val="C00000"/>
                </a:solidFill>
              </a:rPr>
              <a:t>("Enter grade#%d (0 &lt; or &gt; 100 to terminate</a:t>
            </a:r>
            <a:r>
              <a:rPr lang="en-US" altLang="en-US" sz="1600" dirty="0" smtClean="0">
                <a:solidFill>
                  <a:srgbClr val="C00000"/>
                </a:solidFill>
              </a:rPr>
              <a:t>): ", </a:t>
            </a:r>
            <a:r>
              <a:rPr lang="en-US" altLang="en-US" sz="1600" dirty="0">
                <a:solidFill>
                  <a:srgbClr val="C00000"/>
                </a:solidFill>
              </a:rPr>
              <a:t>count+1);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 dirty="0">
                <a:solidFill>
                  <a:srgbClr val="C00000"/>
                </a:solidFill>
              </a:rPr>
              <a:t>   grade = </a:t>
            </a:r>
            <a:r>
              <a:rPr lang="en-US" altLang="en-US" sz="1600" dirty="0" err="1">
                <a:solidFill>
                  <a:srgbClr val="C00000"/>
                </a:solidFill>
              </a:rPr>
              <a:t>scanner.nextDouble</a:t>
            </a:r>
            <a:r>
              <a:rPr lang="en-US" altLang="en-US" sz="1600" dirty="0">
                <a:solidFill>
                  <a:srgbClr val="C00000"/>
                </a:solidFill>
              </a:rPr>
              <a:t>();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 dirty="0">
                <a:solidFill>
                  <a:srgbClr val="0000CC"/>
                </a:solidFill>
              </a:rPr>
              <a:t>}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 dirty="0">
                <a:solidFill>
                  <a:srgbClr val="0000CC"/>
                </a:solidFill>
              </a:rPr>
              <a:t>if(count </a:t>
            </a:r>
            <a:r>
              <a:rPr lang="en-US" altLang="en-US" sz="1600" b="1" dirty="0">
                <a:solidFill>
                  <a:srgbClr val="0000CC"/>
                </a:solidFill>
              </a:rPr>
              <a:t>==</a:t>
            </a:r>
            <a:r>
              <a:rPr lang="en-US" altLang="en-US" sz="1600" dirty="0">
                <a:solidFill>
                  <a:srgbClr val="0000CC"/>
                </a:solidFill>
              </a:rPr>
              <a:t> 0)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 dirty="0">
                <a:solidFill>
                  <a:srgbClr val="0000CC"/>
                </a:solidFill>
              </a:rPr>
              <a:t>  </a:t>
            </a:r>
            <a:r>
              <a:rPr lang="en-US" altLang="en-US" sz="1600" dirty="0" err="1">
                <a:solidFill>
                  <a:srgbClr val="0000CC"/>
                </a:solidFill>
              </a:rPr>
              <a:t>System.out.println</a:t>
            </a:r>
            <a:r>
              <a:rPr lang="en-US" altLang="en-US" sz="1600" dirty="0">
                <a:solidFill>
                  <a:srgbClr val="0000CC"/>
                </a:solidFill>
              </a:rPr>
              <a:t>("Error: No valid grade entered");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 dirty="0">
                <a:solidFill>
                  <a:srgbClr val="0000CC"/>
                </a:solidFill>
              </a:rPr>
              <a:t>else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 dirty="0">
                <a:solidFill>
                  <a:srgbClr val="0000CC"/>
                </a:solidFill>
              </a:rPr>
              <a:t>   </a:t>
            </a:r>
            <a:r>
              <a:rPr lang="en-US" altLang="en-US" sz="1600" dirty="0" err="1">
                <a:solidFill>
                  <a:srgbClr val="0000CC"/>
                </a:solidFill>
              </a:rPr>
              <a:t>System.out.printf</a:t>
            </a:r>
            <a:r>
              <a:rPr lang="en-US" altLang="en-US" sz="1600" dirty="0">
                <a:solidFill>
                  <a:srgbClr val="0000CC"/>
                </a:solidFill>
              </a:rPr>
              <a:t>("Average = %.2f%n", </a:t>
            </a:r>
            <a:r>
              <a:rPr lang="en-US" altLang="en-US" sz="1600" dirty="0" err="1">
                <a:solidFill>
                  <a:srgbClr val="0000CC"/>
                </a:solidFill>
              </a:rPr>
              <a:t>sumOfGrades</a:t>
            </a:r>
            <a:r>
              <a:rPr lang="en-US" altLang="en-US" sz="1600" dirty="0">
                <a:solidFill>
                  <a:srgbClr val="0000CC"/>
                </a:solidFill>
              </a:rPr>
              <a:t> / count);</a:t>
            </a:r>
          </a:p>
          <a:p>
            <a:pPr eaLnBrk="1" hangingPunct="1">
              <a:spcBef>
                <a:spcPct val="0"/>
              </a:spcBef>
              <a:buClr>
                <a:srgbClr val="006600"/>
              </a:buClr>
              <a:buSzTx/>
              <a:buFontTx/>
              <a:buNone/>
            </a:pPr>
            <a:endParaRPr lang="en-US" altLang="en-US" sz="1800" dirty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Infinite loops</a:t>
            </a:r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143000"/>
            <a:ext cx="8534400" cy="4760913"/>
          </a:xfrm>
        </p:spPr>
        <p:txBody>
          <a:bodyPr/>
          <a:lstStyle/>
          <a:p>
            <a:pPr eaLnBrk="1" hangingPunct="1"/>
            <a:r>
              <a:rPr lang="en-US" altLang="en-US" sz="2000" smtClean="0"/>
              <a:t>A loop that runs for infinite times occurs when the condition is always </a:t>
            </a:r>
            <a:r>
              <a:rPr lang="en-US" altLang="en-US" sz="2000" smtClean="0">
                <a:latin typeface="Courier New" panose="02070309020205020404" pitchFamily="49" charset="0"/>
                <a:cs typeface="Courier New" panose="02070309020205020404" pitchFamily="49" charset="0"/>
              </a:rPr>
              <a:t>true</a:t>
            </a:r>
            <a:r>
              <a:rPr lang="en-US" altLang="en-US" sz="2000" smtClean="0"/>
              <a:t>.</a:t>
            </a:r>
          </a:p>
          <a:p>
            <a:pPr eaLnBrk="1" hangingPunct="1"/>
            <a:r>
              <a:rPr lang="en-US" altLang="en-US" sz="2000" smtClean="0"/>
              <a:t>This happens because of a logical error in the condition.</a:t>
            </a:r>
          </a:p>
          <a:p>
            <a:pPr eaLnBrk="1" hangingPunct="1"/>
            <a:r>
              <a:rPr lang="en-US" altLang="en-US" sz="2000" smtClean="0"/>
              <a:t>Write a code snippet that finds the sum of odd numbers less than 12.</a:t>
            </a:r>
          </a:p>
          <a:p>
            <a:pPr eaLnBrk="1" hangingPunct="1"/>
            <a:endParaRPr lang="en-US" altLang="en-US" sz="2000" smtClean="0"/>
          </a:p>
          <a:p>
            <a:pPr eaLnBrk="1" hangingPunct="1"/>
            <a:endParaRPr lang="en-US" altLang="en-US" sz="2000" smtClean="0"/>
          </a:p>
          <a:p>
            <a:pPr eaLnBrk="1" hangingPunct="1"/>
            <a:endParaRPr lang="en-US" altLang="en-US" sz="2000" smtClean="0"/>
          </a:p>
          <a:p>
            <a:pPr eaLnBrk="1" hangingPunct="1"/>
            <a:endParaRPr lang="en-US" altLang="en-US" sz="2000" smtClean="0"/>
          </a:p>
          <a:p>
            <a:pPr eaLnBrk="1" hangingPunct="1"/>
            <a:endParaRPr lang="en-US" altLang="en-US" sz="2000" smtClean="0"/>
          </a:p>
          <a:p>
            <a:pPr eaLnBrk="1" hangingPunct="1"/>
            <a:r>
              <a:rPr lang="en-US" altLang="en-US" sz="2000" smtClean="0"/>
              <a:t>The condition should be </a:t>
            </a:r>
            <a:r>
              <a:rPr lang="en-US" altLang="en-US" sz="2000" smtClean="0">
                <a:latin typeface="Courier New" panose="02070309020205020404" pitchFamily="49" charset="0"/>
                <a:cs typeface="Courier New" panose="02070309020205020404" pitchFamily="49" charset="0"/>
              </a:rPr>
              <a:t>number &lt;= 12</a:t>
            </a:r>
            <a:r>
              <a:rPr lang="en-US" altLang="en-US" sz="2000" smtClean="0"/>
              <a:t>.</a:t>
            </a:r>
          </a:p>
          <a:p>
            <a:pPr eaLnBrk="1" hangingPunct="1"/>
            <a:endParaRPr lang="en-US" altLang="en-US" sz="2000" smtClean="0"/>
          </a:p>
        </p:txBody>
      </p:sp>
      <p:sp>
        <p:nvSpPr>
          <p:cNvPr id="61444" name="Text Box 4"/>
          <p:cNvSpPr txBox="1">
            <a:spLocks noChangeArrowheads="1"/>
          </p:cNvSpPr>
          <p:nvPr/>
        </p:nvSpPr>
        <p:spPr bwMode="auto">
          <a:xfrm>
            <a:off x="914400" y="2590800"/>
            <a:ext cx="4343400" cy="1465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int number = 1, sum = 0;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while(number != 12){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   sum = sum + number;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   number = number + 2;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</p:txBody>
      </p:sp>
      <p:sp>
        <p:nvSpPr>
          <p:cNvPr id="61445" name="Text Box 5"/>
          <p:cNvSpPr txBox="1">
            <a:spLocks noChangeArrowheads="1"/>
          </p:cNvSpPr>
          <p:nvPr/>
        </p:nvSpPr>
        <p:spPr bwMode="auto">
          <a:xfrm>
            <a:off x="5257800" y="2819400"/>
            <a:ext cx="3581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number</a:t>
            </a:r>
            <a:r>
              <a:rPr lang="en-US" altLang="en-US" sz="1800"/>
              <a:t>: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1 3 5 7 9 11 13 15 ... </a:t>
            </a:r>
            <a:r>
              <a:rPr lang="en-US" altLang="en-US">
                <a:latin typeface="Courier New" panose="02070309020205020404" pitchFamily="49" charset="0"/>
              </a:rPr>
              <a:t>∞</a:t>
            </a:r>
            <a:endParaRPr lang="en-US" altLang="en-US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1000"/>
                                        <p:tgtEl>
                                          <p:spTgt spid="61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1000"/>
                                        <p:tgtEl>
                                          <p:spTgt spid="61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61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1000"/>
                                        <p:tgtEl>
                                          <p:spTgt spid="61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1000"/>
                                        <p:tgtEl>
                                          <p:spTgt spid="614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3" grpId="0" build="p"/>
      <p:bldP spid="61444" grpId="0"/>
      <p:bldP spid="61445" grpId="0"/>
    </p:bldLst>
  </p:timing>
</p:sld>
</file>

<file path=ppt/theme/theme1.xml><?xml version="1.0" encoding="utf-8"?>
<a:theme xmlns:a="http://schemas.openxmlformats.org/drawingml/2006/main" name="1_Blends">
  <a:themeElements>
    <a:clrScheme name="1_Blends 3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1_Blends">
      <a:majorFont>
        <a:latin typeface="Tahoma"/>
        <a:ea typeface=""/>
        <a:cs typeface="Arial"/>
      </a:majorFont>
      <a:minorFont>
        <a:latin typeface="Tahoma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cs typeface="Arial" pitchFamily="34" charset="0"/>
          </a:defRPr>
        </a:defPPr>
      </a:lstStyle>
    </a:lnDef>
  </a:objectDefaults>
  <a:extraClrSchemeLst>
    <a:extraClrScheme>
      <a:clrScheme name="1_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Blends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Blends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Blends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KFUPM-Template</Template>
  <TotalTime>6756</TotalTime>
  <Words>1264</Words>
  <Application>Microsoft Office PowerPoint</Application>
  <PresentationFormat>On-screen Show (4:3)</PresentationFormat>
  <Paragraphs>280</Paragraphs>
  <Slides>16</Slides>
  <Notes>3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7" baseType="lpstr">
      <vt:lpstr>ＭＳ Ｐゴシック</vt:lpstr>
      <vt:lpstr>ＭＳ Ｐゴシック</vt:lpstr>
      <vt:lpstr>Arial</vt:lpstr>
      <vt:lpstr>Arial Narrow</vt:lpstr>
      <vt:lpstr>Courier New</vt:lpstr>
      <vt:lpstr>Tahoma</vt:lpstr>
      <vt:lpstr>Times New Roman</vt:lpstr>
      <vt:lpstr>Traditional Arabic</vt:lpstr>
      <vt:lpstr>Wingdings</vt:lpstr>
      <vt:lpstr>1_Blends</vt:lpstr>
      <vt:lpstr>Image</vt:lpstr>
      <vt:lpstr>PowerPoint Presentation</vt:lpstr>
      <vt:lpstr>Outline</vt:lpstr>
      <vt:lpstr>Introduction</vt:lpstr>
      <vt:lpstr>while loop</vt:lpstr>
      <vt:lpstr>while loop examples </vt:lpstr>
      <vt:lpstr>do-while loop </vt:lpstr>
      <vt:lpstr>do-while loop examples </vt:lpstr>
      <vt:lpstr>Sentinel controlled loops</vt:lpstr>
      <vt:lpstr>Infinite loops</vt:lpstr>
      <vt:lpstr>Infinite loops</vt:lpstr>
      <vt:lpstr>Using do-while loops in menu driven programs</vt:lpstr>
      <vt:lpstr>Using do-while loops in input validation</vt:lpstr>
      <vt:lpstr>Using do-while loops to recover from Exceptions</vt:lpstr>
      <vt:lpstr>PowerPoint Presentation</vt:lpstr>
      <vt:lpstr>Questions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itc</dc:creator>
  <cp:lastModifiedBy>itc</cp:lastModifiedBy>
  <cp:revision>678</cp:revision>
  <cp:lastPrinted>1999-09-10T20:38:56Z</cp:lastPrinted>
  <dcterms:created xsi:type="dcterms:W3CDTF">1998-06-19T04:38:52Z</dcterms:created>
  <dcterms:modified xsi:type="dcterms:W3CDTF">2018-02-15T15:46:59Z</dcterms:modified>
</cp:coreProperties>
</file>